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7" r:id="rId2"/>
    <p:sldId id="263" r:id="rId3"/>
    <p:sldId id="262" r:id="rId4"/>
    <p:sldId id="264" r:id="rId5"/>
    <p:sldId id="267" r:id="rId6"/>
    <p:sldId id="268" r:id="rId7"/>
    <p:sldId id="269" r:id="rId8"/>
    <p:sldId id="270" r:id="rId9"/>
    <p:sldId id="265" r:id="rId10"/>
    <p:sldId id="271" r:id="rId11"/>
    <p:sldId id="272" r:id="rId12"/>
    <p:sldId id="273" r:id="rId13"/>
    <p:sldId id="266" r:id="rId14"/>
    <p:sldId id="274" r:id="rId15"/>
    <p:sldId id="277" r:id="rId16"/>
    <p:sldId id="276" r:id="rId17"/>
    <p:sldId id="275" r:id="rId18"/>
    <p:sldId id="25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A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38"/>
    <p:restoredTop sz="94679"/>
  </p:normalViewPr>
  <p:slideViewPr>
    <p:cSldViewPr snapToGrid="0" snapToObjects="1">
      <p:cViewPr varScale="1">
        <p:scale>
          <a:sx n="90" d="100"/>
          <a:sy n="90" d="100"/>
        </p:scale>
        <p:origin x="232"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D3C72-6BD9-C749-93C4-631DD66642B3}" type="datetimeFigureOut">
              <a:rPr lang="en-US" smtClean="0"/>
              <a:t>9/25/18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A0EB1-431F-5E42-8448-46C707B4D53E}" type="slidenum">
              <a:rPr lang="en-US" smtClean="0"/>
              <a:t>‹#›</a:t>
            </a:fld>
            <a:endParaRPr lang="en-US"/>
          </a:p>
        </p:txBody>
      </p:sp>
    </p:spTree>
    <p:extLst>
      <p:ext uri="{BB962C8B-B14F-4D97-AF65-F5344CB8AC3E}">
        <p14:creationId xmlns:p14="http://schemas.microsoft.com/office/powerpoint/2010/main" val="1727372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9/26/18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50709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9D2D8-A1B7-4C49-94E4-67F1C98D8A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6AC9C7-F091-AA47-AB3C-69D4EF8084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221EA4-21F1-4642-9906-247986D726DF}"/>
              </a:ext>
            </a:extLst>
          </p:cNvPr>
          <p:cNvSpPr>
            <a:spLocks noGrp="1"/>
          </p:cNvSpPr>
          <p:nvPr>
            <p:ph type="dt" sz="half" idx="10"/>
          </p:nvPr>
        </p:nvSpPr>
        <p:spPr/>
        <p:txBody>
          <a:bodyPr/>
          <a:lstStyle/>
          <a:p>
            <a:fld id="{E5DC3080-E552-4240-9D1D-5BE382D3BB27}" type="datetimeFigureOut">
              <a:rPr lang="en-US" smtClean="0"/>
              <a:t>9/25/18</a:t>
            </a:fld>
            <a:endParaRPr lang="en-US"/>
          </a:p>
        </p:txBody>
      </p:sp>
      <p:sp>
        <p:nvSpPr>
          <p:cNvPr id="5" name="Footer Placeholder 4">
            <a:extLst>
              <a:ext uri="{FF2B5EF4-FFF2-40B4-BE49-F238E27FC236}">
                <a16:creationId xmlns:a16="http://schemas.microsoft.com/office/drawing/2014/main" id="{B34BD63A-F7C9-DC47-916A-9B4B110D7C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725037-5CCC-F74C-B85B-584374726B23}"/>
              </a:ext>
            </a:extLst>
          </p:cNvPr>
          <p:cNvSpPr>
            <a:spLocks noGrp="1"/>
          </p:cNvSpPr>
          <p:nvPr>
            <p:ph type="sldNum" sz="quarter" idx="12"/>
          </p:nvPr>
        </p:nvSpPr>
        <p:spPr/>
        <p:txBody>
          <a:bodyPr/>
          <a:lstStyle/>
          <a:p>
            <a:fld id="{738FE63E-7952-7143-9186-70732D0DB220}" type="slidenum">
              <a:rPr lang="en-US" smtClean="0"/>
              <a:t>‹#›</a:t>
            </a:fld>
            <a:endParaRPr lang="en-US"/>
          </a:p>
        </p:txBody>
      </p:sp>
    </p:spTree>
    <p:extLst>
      <p:ext uri="{BB962C8B-B14F-4D97-AF65-F5344CB8AC3E}">
        <p14:creationId xmlns:p14="http://schemas.microsoft.com/office/powerpoint/2010/main" val="3780831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5C3CE-2D8B-504C-9A25-769E9B0606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2F39C7-2CF4-3B4D-B995-ED9795C4CC5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87CE43-54ED-AB49-AA2D-8CFE7A09F562}"/>
              </a:ext>
            </a:extLst>
          </p:cNvPr>
          <p:cNvSpPr>
            <a:spLocks noGrp="1"/>
          </p:cNvSpPr>
          <p:nvPr>
            <p:ph type="dt" sz="half" idx="10"/>
          </p:nvPr>
        </p:nvSpPr>
        <p:spPr/>
        <p:txBody>
          <a:bodyPr/>
          <a:lstStyle/>
          <a:p>
            <a:fld id="{E5DC3080-E552-4240-9D1D-5BE382D3BB27}" type="datetimeFigureOut">
              <a:rPr lang="en-US" smtClean="0"/>
              <a:t>9/25/18</a:t>
            </a:fld>
            <a:endParaRPr lang="en-US"/>
          </a:p>
        </p:txBody>
      </p:sp>
      <p:sp>
        <p:nvSpPr>
          <p:cNvPr id="5" name="Footer Placeholder 4">
            <a:extLst>
              <a:ext uri="{FF2B5EF4-FFF2-40B4-BE49-F238E27FC236}">
                <a16:creationId xmlns:a16="http://schemas.microsoft.com/office/drawing/2014/main" id="{0AD01EDD-4A82-2D48-9014-013C01A98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FC3C95-FBED-AB44-82F8-8CD56CBB7359}"/>
              </a:ext>
            </a:extLst>
          </p:cNvPr>
          <p:cNvSpPr>
            <a:spLocks noGrp="1"/>
          </p:cNvSpPr>
          <p:nvPr>
            <p:ph type="sldNum" sz="quarter" idx="12"/>
          </p:nvPr>
        </p:nvSpPr>
        <p:spPr/>
        <p:txBody>
          <a:bodyPr/>
          <a:lstStyle/>
          <a:p>
            <a:fld id="{738FE63E-7952-7143-9186-70732D0DB220}" type="slidenum">
              <a:rPr lang="en-US" smtClean="0"/>
              <a:t>‹#›</a:t>
            </a:fld>
            <a:endParaRPr lang="en-US"/>
          </a:p>
        </p:txBody>
      </p:sp>
    </p:spTree>
    <p:extLst>
      <p:ext uri="{BB962C8B-B14F-4D97-AF65-F5344CB8AC3E}">
        <p14:creationId xmlns:p14="http://schemas.microsoft.com/office/powerpoint/2010/main" val="2881304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AA967E-40FA-5D4D-8F08-F15BE0CA40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3FCCFC-BA2C-0347-862F-B0D7D269E25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74D739-8372-914F-BECB-0C886D109B5F}"/>
              </a:ext>
            </a:extLst>
          </p:cNvPr>
          <p:cNvSpPr>
            <a:spLocks noGrp="1"/>
          </p:cNvSpPr>
          <p:nvPr>
            <p:ph type="dt" sz="half" idx="10"/>
          </p:nvPr>
        </p:nvSpPr>
        <p:spPr/>
        <p:txBody>
          <a:bodyPr/>
          <a:lstStyle/>
          <a:p>
            <a:fld id="{E5DC3080-E552-4240-9D1D-5BE382D3BB27}" type="datetimeFigureOut">
              <a:rPr lang="en-US" smtClean="0"/>
              <a:t>9/25/18</a:t>
            </a:fld>
            <a:endParaRPr lang="en-US"/>
          </a:p>
        </p:txBody>
      </p:sp>
      <p:sp>
        <p:nvSpPr>
          <p:cNvPr id="5" name="Footer Placeholder 4">
            <a:extLst>
              <a:ext uri="{FF2B5EF4-FFF2-40B4-BE49-F238E27FC236}">
                <a16:creationId xmlns:a16="http://schemas.microsoft.com/office/drawing/2014/main" id="{F67BE536-5D26-8C4A-88BB-4E0EB6692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02B3C0-C051-8B4D-9349-5FAD36C47D0B}"/>
              </a:ext>
            </a:extLst>
          </p:cNvPr>
          <p:cNvSpPr>
            <a:spLocks noGrp="1"/>
          </p:cNvSpPr>
          <p:nvPr>
            <p:ph type="sldNum" sz="quarter" idx="12"/>
          </p:nvPr>
        </p:nvSpPr>
        <p:spPr/>
        <p:txBody>
          <a:bodyPr/>
          <a:lstStyle/>
          <a:p>
            <a:fld id="{738FE63E-7952-7143-9186-70732D0DB220}" type="slidenum">
              <a:rPr lang="en-US" smtClean="0"/>
              <a:t>‹#›</a:t>
            </a:fld>
            <a:endParaRPr lang="en-US"/>
          </a:p>
        </p:txBody>
      </p:sp>
    </p:spTree>
    <p:extLst>
      <p:ext uri="{BB962C8B-B14F-4D97-AF65-F5344CB8AC3E}">
        <p14:creationId xmlns:p14="http://schemas.microsoft.com/office/powerpoint/2010/main" val="1417026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28440932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6CBDF-77AB-4043-B23E-D2F285DC82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F1875B-071E-A24B-A13A-CBB98D2A351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74205-00A0-EB45-A8C4-281ACAAA7767}"/>
              </a:ext>
            </a:extLst>
          </p:cNvPr>
          <p:cNvSpPr>
            <a:spLocks noGrp="1"/>
          </p:cNvSpPr>
          <p:nvPr>
            <p:ph type="dt" sz="half" idx="10"/>
          </p:nvPr>
        </p:nvSpPr>
        <p:spPr/>
        <p:txBody>
          <a:bodyPr/>
          <a:lstStyle/>
          <a:p>
            <a:fld id="{E5DC3080-E552-4240-9D1D-5BE382D3BB27}" type="datetimeFigureOut">
              <a:rPr lang="en-US" smtClean="0"/>
              <a:t>9/25/18</a:t>
            </a:fld>
            <a:endParaRPr lang="en-US"/>
          </a:p>
        </p:txBody>
      </p:sp>
      <p:sp>
        <p:nvSpPr>
          <p:cNvPr id="5" name="Footer Placeholder 4">
            <a:extLst>
              <a:ext uri="{FF2B5EF4-FFF2-40B4-BE49-F238E27FC236}">
                <a16:creationId xmlns:a16="http://schemas.microsoft.com/office/drawing/2014/main" id="{2D38D315-2755-404C-8CE5-88712223BD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8E7E50-A3B8-CC49-93F2-B9C5DFB13227}"/>
              </a:ext>
            </a:extLst>
          </p:cNvPr>
          <p:cNvSpPr>
            <a:spLocks noGrp="1"/>
          </p:cNvSpPr>
          <p:nvPr>
            <p:ph type="sldNum" sz="quarter" idx="12"/>
          </p:nvPr>
        </p:nvSpPr>
        <p:spPr/>
        <p:txBody>
          <a:bodyPr/>
          <a:lstStyle/>
          <a:p>
            <a:fld id="{738FE63E-7952-7143-9186-70732D0DB220}" type="slidenum">
              <a:rPr lang="en-US" smtClean="0"/>
              <a:t>‹#›</a:t>
            </a:fld>
            <a:endParaRPr lang="en-US"/>
          </a:p>
        </p:txBody>
      </p:sp>
    </p:spTree>
    <p:extLst>
      <p:ext uri="{BB962C8B-B14F-4D97-AF65-F5344CB8AC3E}">
        <p14:creationId xmlns:p14="http://schemas.microsoft.com/office/powerpoint/2010/main" val="1625427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B31F7-03FA-104A-AC88-1EC8DA9B21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B71EBE-C0E3-8D4F-B0DF-A464E34F7D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BFF2C12-1FE9-A64B-9ED3-29F0A5CC2246}"/>
              </a:ext>
            </a:extLst>
          </p:cNvPr>
          <p:cNvSpPr>
            <a:spLocks noGrp="1"/>
          </p:cNvSpPr>
          <p:nvPr>
            <p:ph type="dt" sz="half" idx="10"/>
          </p:nvPr>
        </p:nvSpPr>
        <p:spPr/>
        <p:txBody>
          <a:bodyPr/>
          <a:lstStyle/>
          <a:p>
            <a:fld id="{E5DC3080-E552-4240-9D1D-5BE382D3BB27}" type="datetimeFigureOut">
              <a:rPr lang="en-US" smtClean="0"/>
              <a:t>9/25/18</a:t>
            </a:fld>
            <a:endParaRPr lang="en-US"/>
          </a:p>
        </p:txBody>
      </p:sp>
      <p:sp>
        <p:nvSpPr>
          <p:cNvPr id="5" name="Footer Placeholder 4">
            <a:extLst>
              <a:ext uri="{FF2B5EF4-FFF2-40B4-BE49-F238E27FC236}">
                <a16:creationId xmlns:a16="http://schemas.microsoft.com/office/drawing/2014/main" id="{2146E36F-6D2C-3843-9BEE-4405CB4EA2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1D1DD2-25F1-B047-B354-C4144855CE94}"/>
              </a:ext>
            </a:extLst>
          </p:cNvPr>
          <p:cNvSpPr>
            <a:spLocks noGrp="1"/>
          </p:cNvSpPr>
          <p:nvPr>
            <p:ph type="sldNum" sz="quarter" idx="12"/>
          </p:nvPr>
        </p:nvSpPr>
        <p:spPr/>
        <p:txBody>
          <a:bodyPr/>
          <a:lstStyle/>
          <a:p>
            <a:fld id="{738FE63E-7952-7143-9186-70732D0DB220}" type="slidenum">
              <a:rPr lang="en-US" smtClean="0"/>
              <a:t>‹#›</a:t>
            </a:fld>
            <a:endParaRPr lang="en-US"/>
          </a:p>
        </p:txBody>
      </p:sp>
    </p:spTree>
    <p:extLst>
      <p:ext uri="{BB962C8B-B14F-4D97-AF65-F5344CB8AC3E}">
        <p14:creationId xmlns:p14="http://schemas.microsoft.com/office/powerpoint/2010/main" val="2664648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37160-59F5-FE43-BFC5-932087F828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499FBA-507A-4647-8529-0EF625F9466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F7D60A-35D1-584F-AE06-525CC7CD66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E2FA59-365A-E14C-BD86-ACE6348853C9}"/>
              </a:ext>
            </a:extLst>
          </p:cNvPr>
          <p:cNvSpPr>
            <a:spLocks noGrp="1"/>
          </p:cNvSpPr>
          <p:nvPr>
            <p:ph type="dt" sz="half" idx="10"/>
          </p:nvPr>
        </p:nvSpPr>
        <p:spPr/>
        <p:txBody>
          <a:bodyPr/>
          <a:lstStyle/>
          <a:p>
            <a:fld id="{E5DC3080-E552-4240-9D1D-5BE382D3BB27}" type="datetimeFigureOut">
              <a:rPr lang="en-US" smtClean="0"/>
              <a:t>9/25/18</a:t>
            </a:fld>
            <a:endParaRPr lang="en-US"/>
          </a:p>
        </p:txBody>
      </p:sp>
      <p:sp>
        <p:nvSpPr>
          <p:cNvPr id="6" name="Footer Placeholder 5">
            <a:extLst>
              <a:ext uri="{FF2B5EF4-FFF2-40B4-BE49-F238E27FC236}">
                <a16:creationId xmlns:a16="http://schemas.microsoft.com/office/drawing/2014/main" id="{37735F15-2D2F-A247-8A9D-EB957ACF81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252757-FFB4-184C-B454-A23DD1FF6139}"/>
              </a:ext>
            </a:extLst>
          </p:cNvPr>
          <p:cNvSpPr>
            <a:spLocks noGrp="1"/>
          </p:cNvSpPr>
          <p:nvPr>
            <p:ph type="sldNum" sz="quarter" idx="12"/>
          </p:nvPr>
        </p:nvSpPr>
        <p:spPr/>
        <p:txBody>
          <a:bodyPr/>
          <a:lstStyle/>
          <a:p>
            <a:fld id="{738FE63E-7952-7143-9186-70732D0DB220}" type="slidenum">
              <a:rPr lang="en-US" smtClean="0"/>
              <a:t>‹#›</a:t>
            </a:fld>
            <a:endParaRPr lang="en-US"/>
          </a:p>
        </p:txBody>
      </p:sp>
    </p:spTree>
    <p:extLst>
      <p:ext uri="{BB962C8B-B14F-4D97-AF65-F5344CB8AC3E}">
        <p14:creationId xmlns:p14="http://schemas.microsoft.com/office/powerpoint/2010/main" val="889424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BC5BF-2CCC-EC4B-81F9-63D49C3FC1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78B8AC-508A-6146-AA52-889C530898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95CF459-F39B-BD42-B53C-3D41DB8648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66DA18-BB2F-2445-9AF2-CD16879057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EE8717E-93A7-DE48-BE3C-A1E715F46E2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9231D9-E7FA-964E-ABA0-ED519ADE2B79}"/>
              </a:ext>
            </a:extLst>
          </p:cNvPr>
          <p:cNvSpPr>
            <a:spLocks noGrp="1"/>
          </p:cNvSpPr>
          <p:nvPr>
            <p:ph type="dt" sz="half" idx="10"/>
          </p:nvPr>
        </p:nvSpPr>
        <p:spPr/>
        <p:txBody>
          <a:bodyPr/>
          <a:lstStyle/>
          <a:p>
            <a:fld id="{E5DC3080-E552-4240-9D1D-5BE382D3BB27}" type="datetimeFigureOut">
              <a:rPr lang="en-US" smtClean="0"/>
              <a:t>9/25/18</a:t>
            </a:fld>
            <a:endParaRPr lang="en-US"/>
          </a:p>
        </p:txBody>
      </p:sp>
      <p:sp>
        <p:nvSpPr>
          <p:cNvPr id="8" name="Footer Placeholder 7">
            <a:extLst>
              <a:ext uri="{FF2B5EF4-FFF2-40B4-BE49-F238E27FC236}">
                <a16:creationId xmlns:a16="http://schemas.microsoft.com/office/drawing/2014/main" id="{49F8D5CA-987B-924F-8FB7-78FAC4ACAD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1862E0-DB3A-0142-9836-389BB9EEF4C4}"/>
              </a:ext>
            </a:extLst>
          </p:cNvPr>
          <p:cNvSpPr>
            <a:spLocks noGrp="1"/>
          </p:cNvSpPr>
          <p:nvPr>
            <p:ph type="sldNum" sz="quarter" idx="12"/>
          </p:nvPr>
        </p:nvSpPr>
        <p:spPr/>
        <p:txBody>
          <a:bodyPr/>
          <a:lstStyle/>
          <a:p>
            <a:fld id="{738FE63E-7952-7143-9186-70732D0DB220}" type="slidenum">
              <a:rPr lang="en-US" smtClean="0"/>
              <a:t>‹#›</a:t>
            </a:fld>
            <a:endParaRPr lang="en-US"/>
          </a:p>
        </p:txBody>
      </p:sp>
    </p:spTree>
    <p:extLst>
      <p:ext uri="{BB962C8B-B14F-4D97-AF65-F5344CB8AC3E}">
        <p14:creationId xmlns:p14="http://schemas.microsoft.com/office/powerpoint/2010/main" val="1063942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B441-83B5-F749-ACEF-FC2E148AD6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BC8600-F637-1B4D-A607-680664C503AA}"/>
              </a:ext>
            </a:extLst>
          </p:cNvPr>
          <p:cNvSpPr>
            <a:spLocks noGrp="1"/>
          </p:cNvSpPr>
          <p:nvPr>
            <p:ph type="dt" sz="half" idx="10"/>
          </p:nvPr>
        </p:nvSpPr>
        <p:spPr/>
        <p:txBody>
          <a:bodyPr/>
          <a:lstStyle/>
          <a:p>
            <a:fld id="{E5DC3080-E552-4240-9D1D-5BE382D3BB27}" type="datetimeFigureOut">
              <a:rPr lang="en-US" smtClean="0"/>
              <a:t>9/25/18</a:t>
            </a:fld>
            <a:endParaRPr lang="en-US"/>
          </a:p>
        </p:txBody>
      </p:sp>
      <p:sp>
        <p:nvSpPr>
          <p:cNvPr id="4" name="Footer Placeholder 3">
            <a:extLst>
              <a:ext uri="{FF2B5EF4-FFF2-40B4-BE49-F238E27FC236}">
                <a16:creationId xmlns:a16="http://schemas.microsoft.com/office/drawing/2014/main" id="{111505FA-2ED0-124F-9F81-B68C4BC015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62D2A1-E273-A24B-89DF-4179445FCEA8}"/>
              </a:ext>
            </a:extLst>
          </p:cNvPr>
          <p:cNvSpPr>
            <a:spLocks noGrp="1"/>
          </p:cNvSpPr>
          <p:nvPr>
            <p:ph type="sldNum" sz="quarter" idx="12"/>
          </p:nvPr>
        </p:nvSpPr>
        <p:spPr/>
        <p:txBody>
          <a:bodyPr/>
          <a:lstStyle/>
          <a:p>
            <a:fld id="{738FE63E-7952-7143-9186-70732D0DB220}" type="slidenum">
              <a:rPr lang="en-US" smtClean="0"/>
              <a:t>‹#›</a:t>
            </a:fld>
            <a:endParaRPr lang="en-US"/>
          </a:p>
        </p:txBody>
      </p:sp>
    </p:spTree>
    <p:extLst>
      <p:ext uri="{BB962C8B-B14F-4D97-AF65-F5344CB8AC3E}">
        <p14:creationId xmlns:p14="http://schemas.microsoft.com/office/powerpoint/2010/main" val="1235908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DFFF2B-7213-364E-A638-C84485E8DE6E}"/>
              </a:ext>
            </a:extLst>
          </p:cNvPr>
          <p:cNvSpPr>
            <a:spLocks noGrp="1"/>
          </p:cNvSpPr>
          <p:nvPr>
            <p:ph type="dt" sz="half" idx="10"/>
          </p:nvPr>
        </p:nvSpPr>
        <p:spPr/>
        <p:txBody>
          <a:bodyPr/>
          <a:lstStyle/>
          <a:p>
            <a:fld id="{E5DC3080-E552-4240-9D1D-5BE382D3BB27}" type="datetimeFigureOut">
              <a:rPr lang="en-US" smtClean="0"/>
              <a:t>9/25/18</a:t>
            </a:fld>
            <a:endParaRPr lang="en-US"/>
          </a:p>
        </p:txBody>
      </p:sp>
      <p:sp>
        <p:nvSpPr>
          <p:cNvPr id="3" name="Footer Placeholder 2">
            <a:extLst>
              <a:ext uri="{FF2B5EF4-FFF2-40B4-BE49-F238E27FC236}">
                <a16:creationId xmlns:a16="http://schemas.microsoft.com/office/drawing/2014/main" id="{1DAE437B-7665-9D49-9923-B30A5EE2C0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3FB5B6-E95B-A148-9E60-94EB6DBA283F}"/>
              </a:ext>
            </a:extLst>
          </p:cNvPr>
          <p:cNvSpPr>
            <a:spLocks noGrp="1"/>
          </p:cNvSpPr>
          <p:nvPr>
            <p:ph type="sldNum" sz="quarter" idx="12"/>
          </p:nvPr>
        </p:nvSpPr>
        <p:spPr/>
        <p:txBody>
          <a:bodyPr/>
          <a:lstStyle/>
          <a:p>
            <a:fld id="{738FE63E-7952-7143-9186-70732D0DB220}" type="slidenum">
              <a:rPr lang="en-US" smtClean="0"/>
              <a:t>‹#›</a:t>
            </a:fld>
            <a:endParaRPr lang="en-US"/>
          </a:p>
        </p:txBody>
      </p:sp>
    </p:spTree>
    <p:extLst>
      <p:ext uri="{BB962C8B-B14F-4D97-AF65-F5344CB8AC3E}">
        <p14:creationId xmlns:p14="http://schemas.microsoft.com/office/powerpoint/2010/main" val="2459143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682-C1BC-5943-B430-0361A5BDE9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7BBF43-77AA-9E4C-BF5A-2FC99557BF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2230438-1C41-1D4D-8977-D1D29679AC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5219F10-1215-1241-8F8A-6219D8E4B81B}"/>
              </a:ext>
            </a:extLst>
          </p:cNvPr>
          <p:cNvSpPr>
            <a:spLocks noGrp="1"/>
          </p:cNvSpPr>
          <p:nvPr>
            <p:ph type="dt" sz="half" idx="10"/>
          </p:nvPr>
        </p:nvSpPr>
        <p:spPr/>
        <p:txBody>
          <a:bodyPr/>
          <a:lstStyle/>
          <a:p>
            <a:fld id="{E5DC3080-E552-4240-9D1D-5BE382D3BB27}" type="datetimeFigureOut">
              <a:rPr lang="en-US" smtClean="0"/>
              <a:t>9/25/18</a:t>
            </a:fld>
            <a:endParaRPr lang="en-US"/>
          </a:p>
        </p:txBody>
      </p:sp>
      <p:sp>
        <p:nvSpPr>
          <p:cNvPr id="6" name="Footer Placeholder 5">
            <a:extLst>
              <a:ext uri="{FF2B5EF4-FFF2-40B4-BE49-F238E27FC236}">
                <a16:creationId xmlns:a16="http://schemas.microsoft.com/office/drawing/2014/main" id="{46AA4B93-014E-B64A-9929-B26A5A7D83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A82210-1705-CF42-8B2A-7BE3424752CA}"/>
              </a:ext>
            </a:extLst>
          </p:cNvPr>
          <p:cNvSpPr>
            <a:spLocks noGrp="1"/>
          </p:cNvSpPr>
          <p:nvPr>
            <p:ph type="sldNum" sz="quarter" idx="12"/>
          </p:nvPr>
        </p:nvSpPr>
        <p:spPr/>
        <p:txBody>
          <a:bodyPr/>
          <a:lstStyle/>
          <a:p>
            <a:fld id="{738FE63E-7952-7143-9186-70732D0DB220}" type="slidenum">
              <a:rPr lang="en-US" smtClean="0"/>
              <a:t>‹#›</a:t>
            </a:fld>
            <a:endParaRPr lang="en-US"/>
          </a:p>
        </p:txBody>
      </p:sp>
    </p:spTree>
    <p:extLst>
      <p:ext uri="{BB962C8B-B14F-4D97-AF65-F5344CB8AC3E}">
        <p14:creationId xmlns:p14="http://schemas.microsoft.com/office/powerpoint/2010/main" val="302864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4C231-A0B0-8A45-9B72-EA5F095782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A7BD66-4C54-804A-A653-5D3AE873E7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827483-9960-3C45-99D2-EB6AD00F71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D3C17C-CA74-B54D-8D8C-B8F4DAD242BA}"/>
              </a:ext>
            </a:extLst>
          </p:cNvPr>
          <p:cNvSpPr>
            <a:spLocks noGrp="1"/>
          </p:cNvSpPr>
          <p:nvPr>
            <p:ph type="dt" sz="half" idx="10"/>
          </p:nvPr>
        </p:nvSpPr>
        <p:spPr/>
        <p:txBody>
          <a:bodyPr/>
          <a:lstStyle/>
          <a:p>
            <a:fld id="{E5DC3080-E552-4240-9D1D-5BE382D3BB27}" type="datetimeFigureOut">
              <a:rPr lang="en-US" smtClean="0"/>
              <a:t>9/25/18</a:t>
            </a:fld>
            <a:endParaRPr lang="en-US"/>
          </a:p>
        </p:txBody>
      </p:sp>
      <p:sp>
        <p:nvSpPr>
          <p:cNvPr id="6" name="Footer Placeholder 5">
            <a:extLst>
              <a:ext uri="{FF2B5EF4-FFF2-40B4-BE49-F238E27FC236}">
                <a16:creationId xmlns:a16="http://schemas.microsoft.com/office/drawing/2014/main" id="{0F006460-70EF-AA42-89BD-F1B484C9CB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2E34B3-AAB8-FF4C-AE3D-762ADA8AD8D1}"/>
              </a:ext>
            </a:extLst>
          </p:cNvPr>
          <p:cNvSpPr>
            <a:spLocks noGrp="1"/>
          </p:cNvSpPr>
          <p:nvPr>
            <p:ph type="sldNum" sz="quarter" idx="12"/>
          </p:nvPr>
        </p:nvSpPr>
        <p:spPr/>
        <p:txBody>
          <a:bodyPr/>
          <a:lstStyle/>
          <a:p>
            <a:fld id="{738FE63E-7952-7143-9186-70732D0DB220}" type="slidenum">
              <a:rPr lang="en-US" smtClean="0"/>
              <a:t>‹#›</a:t>
            </a:fld>
            <a:endParaRPr lang="en-US"/>
          </a:p>
        </p:txBody>
      </p:sp>
    </p:spTree>
    <p:extLst>
      <p:ext uri="{BB962C8B-B14F-4D97-AF65-F5344CB8AC3E}">
        <p14:creationId xmlns:p14="http://schemas.microsoft.com/office/powerpoint/2010/main" val="3581668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2FD0AE-D230-594F-8103-0517279794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FE1EF7-B62E-0045-844B-435AD52FB0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34704B-E8C3-824F-8F2A-6EB59AD9A3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DC3080-E552-4240-9D1D-5BE382D3BB27}" type="datetimeFigureOut">
              <a:rPr lang="en-US" smtClean="0"/>
              <a:t>9/25/18</a:t>
            </a:fld>
            <a:endParaRPr lang="en-US"/>
          </a:p>
        </p:txBody>
      </p:sp>
      <p:sp>
        <p:nvSpPr>
          <p:cNvPr id="5" name="Footer Placeholder 4">
            <a:extLst>
              <a:ext uri="{FF2B5EF4-FFF2-40B4-BE49-F238E27FC236}">
                <a16:creationId xmlns:a16="http://schemas.microsoft.com/office/drawing/2014/main" id="{54078694-C254-2245-894F-8D1873A13F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60EE90-AD75-AE4C-AC7B-6FE7BFE6E4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FE63E-7952-7143-9186-70732D0DB220}" type="slidenum">
              <a:rPr lang="en-US" smtClean="0"/>
              <a:t>‹#›</a:t>
            </a:fld>
            <a:endParaRPr lang="en-US"/>
          </a:p>
        </p:txBody>
      </p:sp>
    </p:spTree>
    <p:extLst>
      <p:ext uri="{BB962C8B-B14F-4D97-AF65-F5344CB8AC3E}">
        <p14:creationId xmlns:p14="http://schemas.microsoft.com/office/powerpoint/2010/main" val="3977793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hyperlink" Target="mailto:alejandro@alejandroruizvarela.com" TargetMode="External"/><Relationship Id="rId1" Type="http://schemas.openxmlformats.org/officeDocument/2006/relationships/slideLayout" Target="../slideLayouts/slideLayout12.xml"/><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lejandroRuiz/DotNetConf2018"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alejandroruizvarela.blogspot.com/" TargetMode="External"/><Relationship Id="rId5" Type="http://schemas.openxmlformats.org/officeDocument/2006/relationships/hyperlink" Target="http://twitter.com/alejandroruizva" TargetMode="External"/><Relationship Id="rId4" Type="http://schemas.openxmlformats.org/officeDocument/2006/relationships/hyperlink" Target="mailto:alejandro@alejandroruizvarela.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Alejandro Ruiz</a:t>
            </a:r>
          </a:p>
          <a:p>
            <a:r>
              <a:rPr lang="en-US" dirty="0"/>
              <a:t>Microsoft Developer Technologies MVP</a:t>
            </a:r>
          </a:p>
          <a:p>
            <a:r>
              <a:rPr lang="en-US" dirty="0">
                <a:hlinkClick r:id="rId2"/>
              </a:rPr>
              <a:t>alejandro@alejandroruizvarela.com</a:t>
            </a:r>
            <a:endParaRPr lang="en-US" dirty="0"/>
          </a:p>
        </p:txBody>
      </p:sp>
      <p:sp>
        <p:nvSpPr>
          <p:cNvPr id="3" name="Title 2"/>
          <p:cNvSpPr>
            <a:spLocks noGrp="1"/>
          </p:cNvSpPr>
          <p:nvPr>
            <p:ph type="title"/>
          </p:nvPr>
        </p:nvSpPr>
        <p:spPr>
          <a:xfrm>
            <a:off x="269302" y="1308398"/>
            <a:ext cx="11653459" cy="926932"/>
          </a:xfrm>
        </p:spPr>
        <p:txBody>
          <a:bodyPr>
            <a:normAutofit fontScale="90000"/>
          </a:bodyPr>
          <a:lstStyle/>
          <a:p>
            <a:r>
              <a:rPr lang="en-US" dirty="0"/>
              <a:t>.NET </a:t>
            </a:r>
            <a:r>
              <a:rPr lang="en-US" dirty="0" err="1"/>
              <a:t>Conf</a:t>
            </a:r>
            <a:r>
              <a:rPr lang="en-US" dirty="0"/>
              <a:t> Announcements for Mobile Developers</a:t>
            </a:r>
            <a:endParaRPr lang="en-US"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544" y="5553484"/>
            <a:ext cx="2641938" cy="1118781"/>
          </a:xfrm>
          <a:prstGeom prst="rect">
            <a:avLst/>
          </a:prstGeom>
        </p:spPr>
      </p:pic>
      <p:pic>
        <p:nvPicPr>
          <p:cNvPr id="8" name="Picture 7"/>
          <p:cNvPicPr>
            <a:picLocks noChangeAspect="1"/>
          </p:cNvPicPr>
          <p:nvPr/>
        </p:nvPicPr>
        <p:blipFill>
          <a:blip r:embed="rId4"/>
          <a:stretch>
            <a:fillRect/>
          </a:stretch>
        </p:blipFill>
        <p:spPr>
          <a:xfrm>
            <a:off x="8106508" y="4016103"/>
            <a:ext cx="3816253" cy="1402473"/>
          </a:xfrm>
          <a:prstGeom prst="rect">
            <a:avLst/>
          </a:prstGeom>
        </p:spPr>
      </p:pic>
      <p:pic>
        <p:nvPicPr>
          <p:cNvPr id="2" name="Picture 1">
            <a:extLst>
              <a:ext uri="{FF2B5EF4-FFF2-40B4-BE49-F238E27FC236}">
                <a16:creationId xmlns:a16="http://schemas.microsoft.com/office/drawing/2014/main" id="{AD1609D7-1C44-8E4A-B5CE-A59923653C9C}"/>
              </a:ext>
            </a:extLst>
          </p:cNvPr>
          <p:cNvPicPr>
            <a:picLocks noChangeAspect="1"/>
          </p:cNvPicPr>
          <p:nvPr/>
        </p:nvPicPr>
        <p:blipFill>
          <a:blip r:embed="rId5"/>
          <a:stretch>
            <a:fillRect/>
          </a:stretch>
        </p:blipFill>
        <p:spPr>
          <a:xfrm>
            <a:off x="10289969" y="105578"/>
            <a:ext cx="1902031" cy="1902031"/>
          </a:xfrm>
          <a:prstGeom prst="rect">
            <a:avLst/>
          </a:prstGeom>
        </p:spPr>
      </p:pic>
    </p:spTree>
    <p:extLst>
      <p:ext uri="{BB962C8B-B14F-4D97-AF65-F5344CB8AC3E}">
        <p14:creationId xmlns:p14="http://schemas.microsoft.com/office/powerpoint/2010/main" val="26580422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F8FF-22B2-6240-848A-C2C7ABC9A7DB}"/>
              </a:ext>
            </a:extLst>
          </p:cNvPr>
          <p:cNvSpPr>
            <a:spLocks noGrp="1"/>
          </p:cNvSpPr>
          <p:nvPr>
            <p:ph type="title"/>
          </p:nvPr>
        </p:nvSpPr>
        <p:spPr/>
        <p:txBody>
          <a:bodyPr/>
          <a:lstStyle/>
          <a:p>
            <a:r>
              <a:rPr lang="en-US" dirty="0"/>
              <a:t>iOS 12 / </a:t>
            </a:r>
            <a:r>
              <a:rPr lang="en-US" dirty="0" err="1"/>
              <a:t>Xcode</a:t>
            </a:r>
            <a:r>
              <a:rPr lang="en-US" dirty="0"/>
              <a:t> 10 Support</a:t>
            </a:r>
          </a:p>
        </p:txBody>
      </p:sp>
      <p:sp>
        <p:nvSpPr>
          <p:cNvPr id="3" name="Content Placeholder 2">
            <a:extLst>
              <a:ext uri="{FF2B5EF4-FFF2-40B4-BE49-F238E27FC236}">
                <a16:creationId xmlns:a16="http://schemas.microsoft.com/office/drawing/2014/main" id="{DC365143-51DE-954F-9E93-5D78C0856E85}"/>
              </a:ext>
            </a:extLst>
          </p:cNvPr>
          <p:cNvSpPr>
            <a:spLocks noGrp="1"/>
          </p:cNvSpPr>
          <p:nvPr>
            <p:ph idx="1"/>
          </p:nvPr>
        </p:nvSpPr>
        <p:spPr/>
        <p:txBody>
          <a:bodyPr/>
          <a:lstStyle/>
          <a:p>
            <a:r>
              <a:rPr lang="en-US" dirty="0"/>
              <a:t>Shortcuts - Intents, Siri Integration</a:t>
            </a:r>
          </a:p>
        </p:txBody>
      </p:sp>
      <p:pic>
        <p:nvPicPr>
          <p:cNvPr id="4" name="Picture 3">
            <a:extLst>
              <a:ext uri="{FF2B5EF4-FFF2-40B4-BE49-F238E27FC236}">
                <a16:creationId xmlns:a16="http://schemas.microsoft.com/office/drawing/2014/main" id="{FC7A0DCA-8F96-9649-8608-904A97D62B12}"/>
              </a:ext>
            </a:extLst>
          </p:cNvPr>
          <p:cNvPicPr>
            <a:picLocks noChangeAspect="1"/>
          </p:cNvPicPr>
          <p:nvPr/>
        </p:nvPicPr>
        <p:blipFill>
          <a:blip r:embed="rId2"/>
          <a:stretch>
            <a:fillRect/>
          </a:stretch>
        </p:blipFill>
        <p:spPr>
          <a:xfrm>
            <a:off x="10228055" y="4898817"/>
            <a:ext cx="1902031" cy="1902031"/>
          </a:xfrm>
          <a:prstGeom prst="rect">
            <a:avLst/>
          </a:prstGeom>
        </p:spPr>
      </p:pic>
      <p:pic>
        <p:nvPicPr>
          <p:cNvPr id="9" name="Picture 8">
            <a:extLst>
              <a:ext uri="{FF2B5EF4-FFF2-40B4-BE49-F238E27FC236}">
                <a16:creationId xmlns:a16="http://schemas.microsoft.com/office/drawing/2014/main" id="{586A024D-1CEB-2240-96F9-9B5B09FA60BE}"/>
              </a:ext>
            </a:extLst>
          </p:cNvPr>
          <p:cNvPicPr>
            <a:picLocks noChangeAspect="1"/>
          </p:cNvPicPr>
          <p:nvPr/>
        </p:nvPicPr>
        <p:blipFill>
          <a:blip r:embed="rId3"/>
          <a:stretch>
            <a:fillRect/>
          </a:stretch>
        </p:blipFill>
        <p:spPr>
          <a:xfrm>
            <a:off x="4974813" y="2449151"/>
            <a:ext cx="2242373" cy="4408849"/>
          </a:xfrm>
          <a:prstGeom prst="rect">
            <a:avLst/>
          </a:prstGeom>
        </p:spPr>
      </p:pic>
    </p:spTree>
    <p:extLst>
      <p:ext uri="{BB962C8B-B14F-4D97-AF65-F5344CB8AC3E}">
        <p14:creationId xmlns:p14="http://schemas.microsoft.com/office/powerpoint/2010/main" val="152602361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44B8-07F1-2D41-BC90-48CD86A1E331}"/>
              </a:ext>
            </a:extLst>
          </p:cNvPr>
          <p:cNvSpPr>
            <a:spLocks noGrp="1"/>
          </p:cNvSpPr>
          <p:nvPr>
            <p:ph type="title"/>
          </p:nvPr>
        </p:nvSpPr>
        <p:spPr/>
        <p:txBody>
          <a:bodyPr/>
          <a:lstStyle/>
          <a:p>
            <a:r>
              <a:rPr lang="en-US" dirty="0" err="1"/>
              <a:t>ARKit</a:t>
            </a:r>
            <a:r>
              <a:rPr lang="en-US" dirty="0"/>
              <a:t> 2.0</a:t>
            </a:r>
          </a:p>
        </p:txBody>
      </p:sp>
      <p:sp>
        <p:nvSpPr>
          <p:cNvPr id="3" name="Content Placeholder 2">
            <a:extLst>
              <a:ext uri="{FF2B5EF4-FFF2-40B4-BE49-F238E27FC236}">
                <a16:creationId xmlns:a16="http://schemas.microsoft.com/office/drawing/2014/main" id="{51FB51DD-59E6-FD49-9FF1-5F60D8C127ED}"/>
              </a:ext>
            </a:extLst>
          </p:cNvPr>
          <p:cNvSpPr>
            <a:spLocks noGrp="1"/>
          </p:cNvSpPr>
          <p:nvPr>
            <p:ph idx="1"/>
          </p:nvPr>
        </p:nvSpPr>
        <p:spPr/>
        <p:txBody>
          <a:bodyPr/>
          <a:lstStyle/>
          <a:p>
            <a:r>
              <a:rPr lang="en-US" dirty="0"/>
              <a:t>3D Object detection and tracking</a:t>
            </a:r>
          </a:p>
          <a:p>
            <a:r>
              <a:rPr lang="en-US" dirty="0"/>
              <a:t>Environment Texturing – real world object reflection</a:t>
            </a:r>
          </a:p>
          <a:p>
            <a:r>
              <a:rPr lang="en-US" dirty="0"/>
              <a:t>Persist AR environments between sessions</a:t>
            </a:r>
          </a:p>
          <a:p>
            <a:r>
              <a:rPr lang="en-US" dirty="0"/>
              <a:t>Multi-person experiences</a:t>
            </a:r>
          </a:p>
          <a:p>
            <a:endParaRPr lang="en-US" dirty="0"/>
          </a:p>
        </p:txBody>
      </p:sp>
      <p:pic>
        <p:nvPicPr>
          <p:cNvPr id="5" name="Picture 4">
            <a:extLst>
              <a:ext uri="{FF2B5EF4-FFF2-40B4-BE49-F238E27FC236}">
                <a16:creationId xmlns:a16="http://schemas.microsoft.com/office/drawing/2014/main" id="{34FA2805-F48C-1A42-BF49-B9995B1FE575}"/>
              </a:ext>
            </a:extLst>
          </p:cNvPr>
          <p:cNvPicPr>
            <a:picLocks noChangeAspect="1"/>
          </p:cNvPicPr>
          <p:nvPr/>
        </p:nvPicPr>
        <p:blipFill>
          <a:blip r:embed="rId2"/>
          <a:stretch>
            <a:fillRect/>
          </a:stretch>
        </p:blipFill>
        <p:spPr>
          <a:xfrm>
            <a:off x="1649937" y="4047607"/>
            <a:ext cx="6190447" cy="2575757"/>
          </a:xfrm>
          <a:prstGeom prst="rect">
            <a:avLst/>
          </a:prstGeom>
        </p:spPr>
      </p:pic>
      <p:pic>
        <p:nvPicPr>
          <p:cNvPr id="6" name="Picture 5">
            <a:extLst>
              <a:ext uri="{FF2B5EF4-FFF2-40B4-BE49-F238E27FC236}">
                <a16:creationId xmlns:a16="http://schemas.microsoft.com/office/drawing/2014/main" id="{BDEF4A6B-EEA5-E948-BBC0-810437155B49}"/>
              </a:ext>
            </a:extLst>
          </p:cNvPr>
          <p:cNvPicPr>
            <a:picLocks noChangeAspect="1"/>
          </p:cNvPicPr>
          <p:nvPr/>
        </p:nvPicPr>
        <p:blipFill>
          <a:blip r:embed="rId3"/>
          <a:stretch>
            <a:fillRect/>
          </a:stretch>
        </p:blipFill>
        <p:spPr>
          <a:xfrm>
            <a:off x="10228055" y="4898817"/>
            <a:ext cx="1902031" cy="1902031"/>
          </a:xfrm>
          <a:prstGeom prst="rect">
            <a:avLst/>
          </a:prstGeom>
        </p:spPr>
      </p:pic>
    </p:spTree>
    <p:extLst>
      <p:ext uri="{BB962C8B-B14F-4D97-AF65-F5344CB8AC3E}">
        <p14:creationId xmlns:p14="http://schemas.microsoft.com/office/powerpoint/2010/main" val="189699771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C0C13-F65A-0D4B-AE80-C800DCDDEB4F}"/>
              </a:ext>
            </a:extLst>
          </p:cNvPr>
          <p:cNvSpPr>
            <a:spLocks noGrp="1"/>
          </p:cNvSpPr>
          <p:nvPr>
            <p:ph type="title"/>
          </p:nvPr>
        </p:nvSpPr>
        <p:spPr/>
        <p:txBody>
          <a:bodyPr/>
          <a:lstStyle/>
          <a:p>
            <a:r>
              <a:rPr lang="en-US" dirty="0"/>
              <a:t>And More…</a:t>
            </a:r>
          </a:p>
        </p:txBody>
      </p:sp>
      <p:sp>
        <p:nvSpPr>
          <p:cNvPr id="3" name="Content Placeholder 2">
            <a:extLst>
              <a:ext uri="{FF2B5EF4-FFF2-40B4-BE49-F238E27FC236}">
                <a16:creationId xmlns:a16="http://schemas.microsoft.com/office/drawing/2014/main" id="{6E8308C7-F1C2-8F43-A100-12F37646F6B9}"/>
              </a:ext>
            </a:extLst>
          </p:cNvPr>
          <p:cNvSpPr>
            <a:spLocks noGrp="1"/>
          </p:cNvSpPr>
          <p:nvPr>
            <p:ph idx="1"/>
          </p:nvPr>
        </p:nvSpPr>
        <p:spPr/>
        <p:txBody>
          <a:bodyPr/>
          <a:lstStyle/>
          <a:p>
            <a:r>
              <a:rPr lang="en-US" dirty="0"/>
              <a:t>Natural Language Framework</a:t>
            </a:r>
          </a:p>
          <a:p>
            <a:r>
              <a:rPr lang="en-US" dirty="0"/>
              <a:t>New Network Stack (NW* APIs)</a:t>
            </a:r>
          </a:p>
          <a:p>
            <a:r>
              <a:rPr lang="en-US" dirty="0" err="1"/>
              <a:t>CoreML</a:t>
            </a:r>
            <a:r>
              <a:rPr lang="en-US" dirty="0"/>
              <a:t> Custom Layers &amp; Custom Models</a:t>
            </a:r>
          </a:p>
          <a:p>
            <a:r>
              <a:rPr lang="en-US" dirty="0"/>
              <a:t>CarPlay</a:t>
            </a:r>
          </a:p>
          <a:p>
            <a:r>
              <a:rPr lang="en-US" dirty="0"/>
              <a:t>Grouped Notifications</a:t>
            </a:r>
          </a:p>
          <a:p>
            <a:r>
              <a:rPr lang="en-US" dirty="0"/>
              <a:t>Interactive Controls in Notifications</a:t>
            </a:r>
          </a:p>
        </p:txBody>
      </p:sp>
      <p:pic>
        <p:nvPicPr>
          <p:cNvPr id="4" name="Picture 3">
            <a:extLst>
              <a:ext uri="{FF2B5EF4-FFF2-40B4-BE49-F238E27FC236}">
                <a16:creationId xmlns:a16="http://schemas.microsoft.com/office/drawing/2014/main" id="{871BAC72-901F-3742-A71D-C9564A9E28C4}"/>
              </a:ext>
            </a:extLst>
          </p:cNvPr>
          <p:cNvPicPr>
            <a:picLocks noChangeAspect="1"/>
          </p:cNvPicPr>
          <p:nvPr/>
        </p:nvPicPr>
        <p:blipFill>
          <a:blip r:embed="rId2"/>
          <a:stretch>
            <a:fillRect/>
          </a:stretch>
        </p:blipFill>
        <p:spPr>
          <a:xfrm>
            <a:off x="10228055" y="4898817"/>
            <a:ext cx="1902031" cy="1902031"/>
          </a:xfrm>
          <a:prstGeom prst="rect">
            <a:avLst/>
          </a:prstGeom>
        </p:spPr>
      </p:pic>
    </p:spTree>
    <p:extLst>
      <p:ext uri="{BB962C8B-B14F-4D97-AF65-F5344CB8AC3E}">
        <p14:creationId xmlns:p14="http://schemas.microsoft.com/office/powerpoint/2010/main" val="310640405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4ADB7-14C9-114F-9D36-7EEE9FC694D1}"/>
              </a:ext>
            </a:extLst>
          </p:cNvPr>
          <p:cNvSpPr>
            <a:spLocks noGrp="1"/>
          </p:cNvSpPr>
          <p:nvPr>
            <p:ph type="title"/>
          </p:nvPr>
        </p:nvSpPr>
        <p:spPr>
          <a:xfrm>
            <a:off x="838200" y="2766219"/>
            <a:ext cx="10515600" cy="1325563"/>
          </a:xfrm>
        </p:spPr>
        <p:txBody>
          <a:bodyPr/>
          <a:lstStyle/>
          <a:p>
            <a:pPr algn="ctr"/>
            <a:r>
              <a:rPr lang="en-US" dirty="0" err="1"/>
              <a:t>Xamarin.Forms</a:t>
            </a:r>
            <a:endParaRPr lang="en-US" dirty="0"/>
          </a:p>
        </p:txBody>
      </p:sp>
      <p:pic>
        <p:nvPicPr>
          <p:cNvPr id="3" name="Picture 2">
            <a:extLst>
              <a:ext uri="{FF2B5EF4-FFF2-40B4-BE49-F238E27FC236}">
                <a16:creationId xmlns:a16="http://schemas.microsoft.com/office/drawing/2014/main" id="{F724B65C-AE23-D040-A5F1-3380B639D09A}"/>
              </a:ext>
            </a:extLst>
          </p:cNvPr>
          <p:cNvPicPr>
            <a:picLocks noChangeAspect="1"/>
          </p:cNvPicPr>
          <p:nvPr/>
        </p:nvPicPr>
        <p:blipFill>
          <a:blip r:embed="rId2"/>
          <a:stretch>
            <a:fillRect/>
          </a:stretch>
        </p:blipFill>
        <p:spPr>
          <a:xfrm>
            <a:off x="10228055" y="4898817"/>
            <a:ext cx="1902031" cy="1902031"/>
          </a:xfrm>
          <a:prstGeom prst="rect">
            <a:avLst/>
          </a:prstGeom>
        </p:spPr>
      </p:pic>
    </p:spTree>
    <p:extLst>
      <p:ext uri="{BB962C8B-B14F-4D97-AF65-F5344CB8AC3E}">
        <p14:creationId xmlns:p14="http://schemas.microsoft.com/office/powerpoint/2010/main" val="188544255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AC7B6-BED7-5840-B35C-DE01D0270C23}"/>
              </a:ext>
            </a:extLst>
          </p:cNvPr>
          <p:cNvSpPr>
            <a:spLocks noGrp="1"/>
          </p:cNvSpPr>
          <p:nvPr>
            <p:ph type="title"/>
          </p:nvPr>
        </p:nvSpPr>
        <p:spPr/>
        <p:txBody>
          <a:bodyPr/>
          <a:lstStyle/>
          <a:p>
            <a:r>
              <a:rPr lang="en-US" dirty="0"/>
              <a:t>New Version Release 3.2.0</a:t>
            </a:r>
          </a:p>
        </p:txBody>
      </p:sp>
      <p:sp>
        <p:nvSpPr>
          <p:cNvPr id="3" name="Content Placeholder 2">
            <a:extLst>
              <a:ext uri="{FF2B5EF4-FFF2-40B4-BE49-F238E27FC236}">
                <a16:creationId xmlns:a16="http://schemas.microsoft.com/office/drawing/2014/main" id="{ED9CFE20-C66C-7640-B637-DA6AAE26AF60}"/>
              </a:ext>
            </a:extLst>
          </p:cNvPr>
          <p:cNvSpPr>
            <a:spLocks noGrp="1"/>
          </p:cNvSpPr>
          <p:nvPr>
            <p:ph idx="1"/>
          </p:nvPr>
        </p:nvSpPr>
        <p:spPr/>
        <p:txBody>
          <a:bodyPr>
            <a:normAutofit lnSpcReduction="10000"/>
          </a:bodyPr>
          <a:lstStyle/>
          <a:p>
            <a:r>
              <a:rPr lang="en-US" dirty="0"/>
              <a:t>Android Fast Scrolling, Fast Renderers</a:t>
            </a:r>
          </a:p>
          <a:p>
            <a:r>
              <a:rPr lang="en-US" dirty="0"/>
              <a:t>Layout Compression</a:t>
            </a:r>
          </a:p>
          <a:p>
            <a:r>
              <a:rPr lang="en-US" dirty="0"/>
              <a:t>Native Forms</a:t>
            </a:r>
          </a:p>
          <a:p>
            <a:r>
              <a:rPr lang="en-US" dirty="0"/>
              <a:t>Android Bottom Tabs</a:t>
            </a:r>
          </a:p>
          <a:p>
            <a:r>
              <a:rPr lang="en-US" dirty="0" err="1"/>
              <a:t>TittleView</a:t>
            </a:r>
            <a:endParaRPr lang="en-US" dirty="0"/>
          </a:p>
          <a:p>
            <a:r>
              <a:rPr lang="en-US" dirty="0" err="1"/>
              <a:t>Bindable</a:t>
            </a:r>
            <a:r>
              <a:rPr lang="en-US" dirty="0"/>
              <a:t> Span</a:t>
            </a:r>
          </a:p>
          <a:p>
            <a:r>
              <a:rPr lang="en-US" dirty="0"/>
              <a:t>Button Padding</a:t>
            </a:r>
          </a:p>
          <a:p>
            <a:r>
              <a:rPr lang="en-US" dirty="0" err="1"/>
              <a:t>OnPlatform</a:t>
            </a:r>
            <a:r>
              <a:rPr lang="en-US" dirty="0"/>
              <a:t> &amp; </a:t>
            </a:r>
            <a:r>
              <a:rPr lang="en-US" dirty="0" err="1"/>
              <a:t>OnIdiom</a:t>
            </a:r>
            <a:r>
              <a:rPr lang="en-US" dirty="0"/>
              <a:t> XAML Extensions</a:t>
            </a:r>
          </a:p>
          <a:p>
            <a:r>
              <a:rPr lang="en-US" dirty="0" err="1"/>
              <a:t>Intellisense</a:t>
            </a:r>
            <a:r>
              <a:rPr lang="en-US" dirty="0"/>
              <a:t> improvements</a:t>
            </a:r>
          </a:p>
          <a:p>
            <a:endParaRPr lang="en-US" dirty="0"/>
          </a:p>
          <a:p>
            <a:endParaRPr lang="en-US" dirty="0"/>
          </a:p>
        </p:txBody>
      </p:sp>
      <p:pic>
        <p:nvPicPr>
          <p:cNvPr id="4" name="Picture 3">
            <a:extLst>
              <a:ext uri="{FF2B5EF4-FFF2-40B4-BE49-F238E27FC236}">
                <a16:creationId xmlns:a16="http://schemas.microsoft.com/office/drawing/2014/main" id="{E05F2030-53C3-D248-BDFD-F6F8EB3AEEC5}"/>
              </a:ext>
            </a:extLst>
          </p:cNvPr>
          <p:cNvPicPr>
            <a:picLocks noChangeAspect="1"/>
          </p:cNvPicPr>
          <p:nvPr/>
        </p:nvPicPr>
        <p:blipFill>
          <a:blip r:embed="rId2"/>
          <a:stretch>
            <a:fillRect/>
          </a:stretch>
        </p:blipFill>
        <p:spPr>
          <a:xfrm>
            <a:off x="10228055" y="4898817"/>
            <a:ext cx="1902031" cy="1902031"/>
          </a:xfrm>
          <a:prstGeom prst="rect">
            <a:avLst/>
          </a:prstGeom>
        </p:spPr>
      </p:pic>
      <p:pic>
        <p:nvPicPr>
          <p:cNvPr id="5" name="Picture 4">
            <a:extLst>
              <a:ext uri="{FF2B5EF4-FFF2-40B4-BE49-F238E27FC236}">
                <a16:creationId xmlns:a16="http://schemas.microsoft.com/office/drawing/2014/main" id="{E34F4636-2FAD-0C4C-BB0E-6691AD0D7E30}"/>
              </a:ext>
            </a:extLst>
          </p:cNvPr>
          <p:cNvPicPr>
            <a:picLocks noChangeAspect="1"/>
          </p:cNvPicPr>
          <p:nvPr/>
        </p:nvPicPr>
        <p:blipFill>
          <a:blip r:embed="rId3"/>
          <a:stretch>
            <a:fillRect/>
          </a:stretch>
        </p:blipFill>
        <p:spPr>
          <a:xfrm>
            <a:off x="8445293" y="1690688"/>
            <a:ext cx="3565524" cy="1782762"/>
          </a:xfrm>
          <a:prstGeom prst="rect">
            <a:avLst/>
          </a:prstGeom>
        </p:spPr>
      </p:pic>
      <p:pic>
        <p:nvPicPr>
          <p:cNvPr id="7" name="Picture 6">
            <a:extLst>
              <a:ext uri="{FF2B5EF4-FFF2-40B4-BE49-F238E27FC236}">
                <a16:creationId xmlns:a16="http://schemas.microsoft.com/office/drawing/2014/main" id="{0EFA1CDF-AFEB-2A40-A74D-9D6112990F47}"/>
              </a:ext>
            </a:extLst>
          </p:cNvPr>
          <p:cNvPicPr>
            <a:picLocks noChangeAspect="1"/>
          </p:cNvPicPr>
          <p:nvPr/>
        </p:nvPicPr>
        <p:blipFill>
          <a:blip r:embed="rId4"/>
          <a:stretch>
            <a:fillRect/>
          </a:stretch>
        </p:blipFill>
        <p:spPr>
          <a:xfrm>
            <a:off x="8445293" y="3608387"/>
            <a:ext cx="3565524" cy="963483"/>
          </a:xfrm>
          <a:prstGeom prst="rect">
            <a:avLst/>
          </a:prstGeom>
        </p:spPr>
      </p:pic>
    </p:spTree>
    <p:extLst>
      <p:ext uri="{BB962C8B-B14F-4D97-AF65-F5344CB8AC3E}">
        <p14:creationId xmlns:p14="http://schemas.microsoft.com/office/powerpoint/2010/main" val="89452268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6B4BF-9F98-554E-ADBB-CEABB0CE51F8}"/>
              </a:ext>
            </a:extLst>
          </p:cNvPr>
          <p:cNvSpPr>
            <a:spLocks noGrp="1"/>
          </p:cNvSpPr>
          <p:nvPr>
            <p:ph type="title"/>
          </p:nvPr>
        </p:nvSpPr>
        <p:spPr/>
        <p:txBody>
          <a:bodyPr/>
          <a:lstStyle/>
          <a:p>
            <a:r>
              <a:rPr lang="en-US" dirty="0"/>
              <a:t>Forms Shell</a:t>
            </a:r>
          </a:p>
        </p:txBody>
      </p:sp>
      <p:sp>
        <p:nvSpPr>
          <p:cNvPr id="3" name="Content Placeholder 2">
            <a:extLst>
              <a:ext uri="{FF2B5EF4-FFF2-40B4-BE49-F238E27FC236}">
                <a16:creationId xmlns:a16="http://schemas.microsoft.com/office/drawing/2014/main" id="{2F7146F2-9FAE-E843-A19A-F71C78528D5E}"/>
              </a:ext>
            </a:extLst>
          </p:cNvPr>
          <p:cNvSpPr>
            <a:spLocks noGrp="1"/>
          </p:cNvSpPr>
          <p:nvPr>
            <p:ph idx="1"/>
          </p:nvPr>
        </p:nvSpPr>
        <p:spPr/>
        <p:txBody>
          <a:bodyPr/>
          <a:lstStyle/>
          <a:p>
            <a:r>
              <a:rPr lang="en-US" dirty="0"/>
              <a:t>An optional Skeleton for you application</a:t>
            </a:r>
          </a:p>
          <a:p>
            <a:r>
              <a:rPr lang="en-US" dirty="0"/>
              <a:t>Consistent look and feel(global settings and CSS styles)</a:t>
            </a:r>
          </a:p>
          <a:p>
            <a:r>
              <a:rPr lang="en-US" dirty="0"/>
              <a:t>API Handles navigation</a:t>
            </a:r>
          </a:p>
          <a:p>
            <a:r>
              <a:rPr lang="en-US" dirty="0"/>
              <a:t>Deep Linking</a:t>
            </a:r>
          </a:p>
          <a:p>
            <a:r>
              <a:rPr lang="en-US" dirty="0"/>
              <a:t>Material Look and feel</a:t>
            </a:r>
          </a:p>
          <a:p>
            <a:endParaRPr lang="en-US" dirty="0"/>
          </a:p>
        </p:txBody>
      </p:sp>
      <p:pic>
        <p:nvPicPr>
          <p:cNvPr id="4" name="Picture 3">
            <a:extLst>
              <a:ext uri="{FF2B5EF4-FFF2-40B4-BE49-F238E27FC236}">
                <a16:creationId xmlns:a16="http://schemas.microsoft.com/office/drawing/2014/main" id="{A0D58004-FCD7-A843-B7A4-C1E6A4DFB333}"/>
              </a:ext>
            </a:extLst>
          </p:cNvPr>
          <p:cNvPicPr>
            <a:picLocks noChangeAspect="1"/>
          </p:cNvPicPr>
          <p:nvPr/>
        </p:nvPicPr>
        <p:blipFill>
          <a:blip r:embed="rId2"/>
          <a:stretch>
            <a:fillRect/>
          </a:stretch>
        </p:blipFill>
        <p:spPr>
          <a:xfrm>
            <a:off x="10228055" y="4898817"/>
            <a:ext cx="1902031" cy="1902031"/>
          </a:xfrm>
          <a:prstGeom prst="rect">
            <a:avLst/>
          </a:prstGeom>
        </p:spPr>
      </p:pic>
      <p:pic>
        <p:nvPicPr>
          <p:cNvPr id="5" name="Picture 4">
            <a:extLst>
              <a:ext uri="{FF2B5EF4-FFF2-40B4-BE49-F238E27FC236}">
                <a16:creationId xmlns:a16="http://schemas.microsoft.com/office/drawing/2014/main" id="{3E7993C4-E543-D34D-A21F-F7518D8CC689}"/>
              </a:ext>
            </a:extLst>
          </p:cNvPr>
          <p:cNvPicPr>
            <a:picLocks noChangeAspect="1"/>
          </p:cNvPicPr>
          <p:nvPr/>
        </p:nvPicPr>
        <p:blipFill>
          <a:blip r:embed="rId3"/>
          <a:stretch>
            <a:fillRect/>
          </a:stretch>
        </p:blipFill>
        <p:spPr>
          <a:xfrm>
            <a:off x="8507127" y="3903586"/>
            <a:ext cx="1445558" cy="2638085"/>
          </a:xfrm>
          <a:prstGeom prst="rect">
            <a:avLst/>
          </a:prstGeom>
        </p:spPr>
      </p:pic>
      <p:pic>
        <p:nvPicPr>
          <p:cNvPr id="7" name="Picture 6">
            <a:extLst>
              <a:ext uri="{FF2B5EF4-FFF2-40B4-BE49-F238E27FC236}">
                <a16:creationId xmlns:a16="http://schemas.microsoft.com/office/drawing/2014/main" id="{18235C4C-57CB-2746-A716-38A13C42C22C}"/>
              </a:ext>
            </a:extLst>
          </p:cNvPr>
          <p:cNvPicPr>
            <a:picLocks noChangeAspect="1"/>
          </p:cNvPicPr>
          <p:nvPr/>
        </p:nvPicPr>
        <p:blipFill>
          <a:blip r:embed="rId4"/>
          <a:stretch>
            <a:fillRect/>
          </a:stretch>
        </p:blipFill>
        <p:spPr>
          <a:xfrm>
            <a:off x="5184205" y="3796421"/>
            <a:ext cx="3047552" cy="2852417"/>
          </a:xfrm>
          <a:prstGeom prst="rect">
            <a:avLst/>
          </a:prstGeom>
        </p:spPr>
      </p:pic>
    </p:spTree>
    <p:extLst>
      <p:ext uri="{BB962C8B-B14F-4D97-AF65-F5344CB8AC3E}">
        <p14:creationId xmlns:p14="http://schemas.microsoft.com/office/powerpoint/2010/main" val="75827209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311A-7FA4-FF40-992F-BC04EC6E163F}"/>
              </a:ext>
            </a:extLst>
          </p:cNvPr>
          <p:cNvSpPr>
            <a:spLocks noGrp="1"/>
          </p:cNvSpPr>
          <p:nvPr>
            <p:ph type="title"/>
          </p:nvPr>
        </p:nvSpPr>
        <p:spPr/>
        <p:txBody>
          <a:bodyPr/>
          <a:lstStyle/>
          <a:p>
            <a:r>
              <a:rPr lang="en-US" dirty="0" err="1"/>
              <a:t>CollectionView</a:t>
            </a:r>
            <a:r>
              <a:rPr lang="en-US" dirty="0"/>
              <a:t> &amp; </a:t>
            </a:r>
            <a:r>
              <a:rPr lang="en-US" dirty="0" err="1"/>
              <a:t>CarouselView</a:t>
            </a:r>
            <a:endParaRPr lang="en-US" dirty="0"/>
          </a:p>
        </p:txBody>
      </p:sp>
      <p:sp>
        <p:nvSpPr>
          <p:cNvPr id="3" name="Content Placeholder 2">
            <a:extLst>
              <a:ext uri="{FF2B5EF4-FFF2-40B4-BE49-F238E27FC236}">
                <a16:creationId xmlns:a16="http://schemas.microsoft.com/office/drawing/2014/main" id="{B3F5BFED-7ED3-D44E-99CC-1A5559B0D6C5}"/>
              </a:ext>
            </a:extLst>
          </p:cNvPr>
          <p:cNvSpPr>
            <a:spLocks noGrp="1"/>
          </p:cNvSpPr>
          <p:nvPr>
            <p:ph idx="1"/>
          </p:nvPr>
        </p:nvSpPr>
        <p:spPr/>
        <p:txBody>
          <a:bodyPr/>
          <a:lstStyle/>
          <a:p>
            <a:r>
              <a:rPr lang="en-US" dirty="0"/>
              <a:t>Support Horizontal/Vertical Layouts</a:t>
            </a:r>
          </a:p>
          <a:p>
            <a:r>
              <a:rPr lang="en-US" dirty="0"/>
              <a:t>Modern </a:t>
            </a:r>
            <a:r>
              <a:rPr lang="en-US" dirty="0" err="1"/>
              <a:t>ListView</a:t>
            </a:r>
            <a:r>
              <a:rPr lang="en-US" dirty="0"/>
              <a:t> </a:t>
            </a:r>
            <a:r>
              <a:rPr lang="en-US" dirty="0" err="1"/>
              <a:t>Impl</a:t>
            </a:r>
            <a:r>
              <a:rPr lang="en-US" dirty="0"/>
              <a:t>.</a:t>
            </a:r>
          </a:p>
          <a:p>
            <a:r>
              <a:rPr lang="en-US" dirty="0"/>
              <a:t>No longer cell now use regular Views / Data Templates</a:t>
            </a:r>
          </a:p>
          <a:p>
            <a:endParaRPr lang="en-US" dirty="0"/>
          </a:p>
        </p:txBody>
      </p:sp>
      <p:pic>
        <p:nvPicPr>
          <p:cNvPr id="4" name="Picture 3">
            <a:extLst>
              <a:ext uri="{FF2B5EF4-FFF2-40B4-BE49-F238E27FC236}">
                <a16:creationId xmlns:a16="http://schemas.microsoft.com/office/drawing/2014/main" id="{3580D100-C505-234D-A5EA-65CAA14CB90D}"/>
              </a:ext>
            </a:extLst>
          </p:cNvPr>
          <p:cNvPicPr>
            <a:picLocks noChangeAspect="1"/>
          </p:cNvPicPr>
          <p:nvPr/>
        </p:nvPicPr>
        <p:blipFill>
          <a:blip r:embed="rId2"/>
          <a:stretch>
            <a:fillRect/>
          </a:stretch>
        </p:blipFill>
        <p:spPr>
          <a:xfrm>
            <a:off x="10228055" y="4898817"/>
            <a:ext cx="1902031" cy="1902031"/>
          </a:xfrm>
          <a:prstGeom prst="rect">
            <a:avLst/>
          </a:prstGeom>
        </p:spPr>
      </p:pic>
      <p:pic>
        <p:nvPicPr>
          <p:cNvPr id="5" name="Picture 4">
            <a:extLst>
              <a:ext uri="{FF2B5EF4-FFF2-40B4-BE49-F238E27FC236}">
                <a16:creationId xmlns:a16="http://schemas.microsoft.com/office/drawing/2014/main" id="{9EF27DC0-03E0-D743-BCD5-86810011AF4A}"/>
              </a:ext>
            </a:extLst>
          </p:cNvPr>
          <p:cNvPicPr>
            <a:picLocks noChangeAspect="1"/>
          </p:cNvPicPr>
          <p:nvPr/>
        </p:nvPicPr>
        <p:blipFill>
          <a:blip r:embed="rId3"/>
          <a:stretch>
            <a:fillRect/>
          </a:stretch>
        </p:blipFill>
        <p:spPr>
          <a:xfrm>
            <a:off x="1381953" y="3800474"/>
            <a:ext cx="1861794" cy="3743325"/>
          </a:xfrm>
          <a:prstGeom prst="rect">
            <a:avLst/>
          </a:prstGeom>
        </p:spPr>
      </p:pic>
      <p:pic>
        <p:nvPicPr>
          <p:cNvPr id="7" name="Picture 6">
            <a:extLst>
              <a:ext uri="{FF2B5EF4-FFF2-40B4-BE49-F238E27FC236}">
                <a16:creationId xmlns:a16="http://schemas.microsoft.com/office/drawing/2014/main" id="{A0A6CDB6-0984-EA4F-B2BE-56A1BAECB88E}"/>
              </a:ext>
            </a:extLst>
          </p:cNvPr>
          <p:cNvPicPr>
            <a:picLocks noChangeAspect="1"/>
          </p:cNvPicPr>
          <p:nvPr/>
        </p:nvPicPr>
        <p:blipFill>
          <a:blip r:embed="rId4"/>
          <a:stretch>
            <a:fillRect/>
          </a:stretch>
        </p:blipFill>
        <p:spPr>
          <a:xfrm>
            <a:off x="6454017" y="3800474"/>
            <a:ext cx="2231214" cy="4014785"/>
          </a:xfrm>
          <a:prstGeom prst="rect">
            <a:avLst/>
          </a:prstGeom>
        </p:spPr>
      </p:pic>
    </p:spTree>
    <p:extLst>
      <p:ext uri="{BB962C8B-B14F-4D97-AF65-F5344CB8AC3E}">
        <p14:creationId xmlns:p14="http://schemas.microsoft.com/office/powerpoint/2010/main" val="181147436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5DDC3-7D54-F34F-B1AE-2D1E7A2273F7}"/>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01CFF4DA-2925-A948-88D9-212DE99661B0}"/>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287025484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Questions?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3" y="4171502"/>
            <a:ext cx="8333931" cy="12507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2000" dirty="0"/>
              <a:t>Alejandro Ruiz</a:t>
            </a:r>
          </a:p>
          <a:p>
            <a:r>
              <a:rPr lang="en-US" sz="2000" dirty="0"/>
              <a:t>Microsoft Developer Technologies MVP</a:t>
            </a:r>
          </a:p>
          <a:p>
            <a:r>
              <a:rPr lang="en-US" sz="2000" dirty="0"/>
              <a:t>.NET </a:t>
            </a:r>
            <a:r>
              <a:rPr lang="en-US" sz="2000" dirty="0" err="1"/>
              <a:t>Conf</a:t>
            </a:r>
            <a:r>
              <a:rPr lang="en-US" sz="2000" dirty="0"/>
              <a:t> Announcements for Mobile Developers</a:t>
            </a:r>
          </a:p>
          <a:p>
            <a:r>
              <a:rPr lang="en-US" sz="1961" dirty="0">
                <a:cs typeface="Arial"/>
              </a:rPr>
              <a:t>Demo Code: </a:t>
            </a:r>
            <a:r>
              <a:rPr lang="en-US" sz="1961" dirty="0">
                <a:cs typeface="Arial"/>
                <a:hlinkClick r:id="rId3"/>
              </a:rPr>
              <a:t>https://</a:t>
            </a:r>
            <a:r>
              <a:rPr lang="en-US" sz="1961" dirty="0" err="1">
                <a:cs typeface="Arial"/>
                <a:hlinkClick r:id="rId3"/>
              </a:rPr>
              <a:t>github.com</a:t>
            </a:r>
            <a:r>
              <a:rPr lang="en-US" sz="1961" dirty="0">
                <a:cs typeface="Arial"/>
                <a:hlinkClick r:id="rId3"/>
              </a:rPr>
              <a:t>/</a:t>
            </a:r>
            <a:r>
              <a:rPr lang="en-US" sz="1961" dirty="0" err="1">
                <a:cs typeface="Arial"/>
                <a:hlinkClick r:id="rId3"/>
              </a:rPr>
              <a:t>AlejandroRuiz</a:t>
            </a:r>
            <a:r>
              <a:rPr lang="en-US" sz="1961" dirty="0">
                <a:cs typeface="Arial"/>
                <a:hlinkClick r:id="rId3"/>
              </a:rPr>
              <a:t>/DotNetConf2018</a:t>
            </a:r>
            <a:endParaRPr lang="en-US" sz="1961" dirty="0">
              <a:cs typeface="Aria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8" y="5819474"/>
            <a:ext cx="6120358" cy="663195"/>
            <a:chOff x="1735136" y="5935664"/>
            <a:chExt cx="6243084" cy="676493"/>
          </a:xfrm>
        </p:grpSpPr>
        <p:sp>
          <p:nvSpPr>
            <p:cNvPr id="10" name="TextBox 9"/>
            <p:cNvSpPr txBox="1"/>
            <p:nvPr/>
          </p:nvSpPr>
          <p:spPr>
            <a:xfrm>
              <a:off x="1735136" y="5935664"/>
              <a:ext cx="6243084" cy="676427"/>
            </a:xfrm>
            <a:prstGeom prst="rect">
              <a:avLst/>
            </a:prstGeom>
            <a:noFill/>
          </p:spPr>
          <p:txBody>
            <a:bodyPr wrap="square" rtlCol="0">
              <a:spAutoFit/>
            </a:bodyPr>
            <a:lstStyle/>
            <a:p>
              <a:r>
                <a:rPr lang="en-US" sz="1600" dirty="0" err="1">
                  <a:hlinkClick r:id="rId4"/>
                </a:rPr>
                <a:t>alejandro@alejandroruizvarela.com</a:t>
              </a:r>
              <a:endParaRPr lang="en-US" sz="1600" dirty="0"/>
            </a:p>
            <a:p>
              <a:pPr>
                <a:lnSpc>
                  <a:spcPct val="130000"/>
                </a:lnSpc>
              </a:pPr>
              <a:endParaRPr lang="en-US" sz="1765" dirty="0">
                <a:latin typeface="+mj-lt"/>
                <a:cs typeface="Arial"/>
              </a:endParaRPr>
            </a:p>
          </p:txBody>
        </p:sp>
        <p:sp>
          <p:nvSpPr>
            <p:cNvPr id="15" name="TextBox 14"/>
            <p:cNvSpPr txBox="1"/>
            <p:nvPr/>
          </p:nvSpPr>
          <p:spPr>
            <a:xfrm>
              <a:off x="2726586" y="6186822"/>
              <a:ext cx="3138277" cy="425335"/>
            </a:xfrm>
            <a:prstGeom prst="rect">
              <a:avLst/>
            </a:prstGeom>
            <a:noFill/>
          </p:spPr>
          <p:txBody>
            <a:bodyPr wrap="square" rtlCol="0">
              <a:spAutoFit/>
            </a:bodyPr>
            <a:lstStyle/>
            <a:p>
              <a:pPr>
                <a:lnSpc>
                  <a:spcPct val="130000"/>
                </a:lnSpc>
              </a:pPr>
              <a:r>
                <a:rPr lang="en-US" sz="1765" dirty="0">
                  <a:latin typeface="+mj-lt"/>
                  <a:cs typeface="Arial"/>
                  <a:hlinkClick r:id="rId5"/>
                </a:rPr>
                <a:t>@</a:t>
              </a:r>
              <a:r>
                <a:rPr lang="en-US" sz="1765" dirty="0" err="1">
                  <a:latin typeface="+mj-lt"/>
                  <a:cs typeface="Arial"/>
                  <a:hlinkClick r:id="rId5"/>
                </a:rPr>
                <a:t>alejandroruizva</a:t>
              </a:r>
              <a:endParaRPr lang="en-US" sz="1765" dirty="0">
                <a:latin typeface="+mj-lt"/>
                <a:cs typeface="Arial"/>
              </a:endParaRPr>
            </a:p>
          </p:txBody>
        </p:sp>
      </p:grpSp>
      <p:sp>
        <p:nvSpPr>
          <p:cNvPr id="13" name="TextBox 12"/>
          <p:cNvSpPr txBox="1"/>
          <p:nvPr/>
        </p:nvSpPr>
        <p:spPr>
          <a:xfrm>
            <a:off x="7821386" y="5756712"/>
            <a:ext cx="4559270" cy="1405706"/>
          </a:xfrm>
          <a:prstGeom prst="rect">
            <a:avLst/>
          </a:prstGeom>
          <a:noFill/>
        </p:spPr>
        <p:txBody>
          <a:bodyPr wrap="square" rtlCol="0">
            <a:spAutoFit/>
          </a:bodyPr>
          <a:lstStyle/>
          <a:p>
            <a:pPr>
              <a:lnSpc>
                <a:spcPct val="130000"/>
              </a:lnSpc>
            </a:pPr>
            <a:r>
              <a:rPr lang="en-US" sz="1600" dirty="0">
                <a:hlinkClick r:id="" action="ppaction://noaction"/>
              </a:rPr>
              <a:t>http://alejandroruizvarela.blogspot.com</a:t>
            </a:r>
          </a:p>
          <a:p>
            <a:pPr>
              <a:lnSpc>
                <a:spcPct val="130000"/>
              </a:lnSpc>
            </a:pPr>
            <a:r>
              <a:rPr lang="en-US" sz="1600" dirty="0">
                <a:hlinkClick r:id="" action="ppaction://noaction"/>
              </a:rPr>
              <a:t>https://github.com/alejandroruiz </a:t>
            </a:r>
            <a:endParaRPr lang="en-US" sz="1600" dirty="0"/>
          </a:p>
          <a:p>
            <a:pPr>
              <a:lnSpc>
                <a:spcPct val="130000"/>
              </a:lnSpc>
            </a:pPr>
            <a:r>
              <a:rPr lang="en-US" sz="1600" dirty="0">
                <a:hlinkClick r:id="rId6"/>
              </a:rPr>
              <a:t> </a:t>
            </a:r>
            <a:endParaRPr lang="en-US" sz="1600" dirty="0"/>
          </a:p>
          <a:p>
            <a:pPr>
              <a:lnSpc>
                <a:spcPct val="130000"/>
              </a:lnSpc>
            </a:pPr>
            <a:endParaRPr lang="en-US" sz="1765" dirty="0">
              <a:latin typeface="+mj-lt"/>
              <a:cs typeface="Arial"/>
            </a:endParaRPr>
          </a:p>
        </p:txBody>
      </p:sp>
    </p:spTree>
    <p:extLst>
      <p:ext uri="{BB962C8B-B14F-4D97-AF65-F5344CB8AC3E}">
        <p14:creationId xmlns:p14="http://schemas.microsoft.com/office/powerpoint/2010/main" val="4520672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1A2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1911-A038-BC4C-89D0-2FEB1A4591DB}"/>
              </a:ext>
            </a:extLst>
          </p:cNvPr>
          <p:cNvSpPr>
            <a:spLocks noGrp="1"/>
          </p:cNvSpPr>
          <p:nvPr>
            <p:ph type="title"/>
          </p:nvPr>
        </p:nvSpPr>
        <p:spPr>
          <a:xfrm>
            <a:off x="1328738" y="1236662"/>
            <a:ext cx="9534525" cy="1325563"/>
          </a:xfrm>
        </p:spPr>
        <p:txBody>
          <a:bodyPr/>
          <a:lstStyle/>
          <a:p>
            <a:pPr algn="ctr"/>
            <a:r>
              <a:rPr lang="en-US" b="1" dirty="0">
                <a:solidFill>
                  <a:schemeClr val="bg1"/>
                </a:solidFill>
              </a:rPr>
              <a:t>.NET</a:t>
            </a:r>
            <a:br>
              <a:rPr lang="en-US" dirty="0">
                <a:solidFill>
                  <a:schemeClr val="bg1"/>
                </a:solidFill>
              </a:rPr>
            </a:br>
            <a:r>
              <a:rPr lang="en-US" dirty="0">
                <a:solidFill>
                  <a:schemeClr val="bg1"/>
                </a:solidFill>
              </a:rPr>
              <a:t>any developer, any app, any platform</a:t>
            </a:r>
          </a:p>
        </p:txBody>
      </p:sp>
      <p:pic>
        <p:nvPicPr>
          <p:cNvPr id="6" name="Picture 5">
            <a:extLst>
              <a:ext uri="{FF2B5EF4-FFF2-40B4-BE49-F238E27FC236}">
                <a16:creationId xmlns:a16="http://schemas.microsoft.com/office/drawing/2014/main" id="{52D96FC4-E40E-CD40-A177-DF2F41B7263F}"/>
              </a:ext>
            </a:extLst>
          </p:cNvPr>
          <p:cNvPicPr>
            <a:picLocks noChangeAspect="1"/>
          </p:cNvPicPr>
          <p:nvPr/>
        </p:nvPicPr>
        <p:blipFill>
          <a:blip r:embed="rId2"/>
          <a:stretch>
            <a:fillRect/>
          </a:stretch>
        </p:blipFill>
        <p:spPr>
          <a:xfrm>
            <a:off x="2934349" y="2562225"/>
            <a:ext cx="6323302" cy="3024188"/>
          </a:xfrm>
          <a:prstGeom prst="rect">
            <a:avLst/>
          </a:prstGeom>
        </p:spPr>
      </p:pic>
    </p:spTree>
    <p:extLst>
      <p:ext uri="{BB962C8B-B14F-4D97-AF65-F5344CB8AC3E}">
        <p14:creationId xmlns:p14="http://schemas.microsoft.com/office/powerpoint/2010/main" val="115740215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6" name="Content Placeholder 5">
            <a:extLst>
              <a:ext uri="{FF2B5EF4-FFF2-40B4-BE49-F238E27FC236}">
                <a16:creationId xmlns:a16="http://schemas.microsoft.com/office/drawing/2014/main" id="{0C3B810E-D7ED-C44B-A299-B7A4EBD1E5CD}"/>
              </a:ext>
            </a:extLst>
          </p:cNvPr>
          <p:cNvSpPr>
            <a:spLocks noGrp="1"/>
          </p:cNvSpPr>
          <p:nvPr>
            <p:ph idx="1"/>
          </p:nvPr>
        </p:nvSpPr>
        <p:spPr/>
        <p:txBody>
          <a:bodyPr/>
          <a:lstStyle/>
          <a:p>
            <a:r>
              <a:rPr lang="en-US" dirty="0"/>
              <a:t>Android</a:t>
            </a:r>
          </a:p>
          <a:p>
            <a:r>
              <a:rPr lang="en-US" dirty="0"/>
              <a:t>iOS</a:t>
            </a:r>
          </a:p>
          <a:p>
            <a:r>
              <a:rPr lang="en-US" dirty="0" err="1"/>
              <a:t>Xamarin.Forms</a:t>
            </a:r>
            <a:endParaRPr lang="en-US" dirty="0"/>
          </a:p>
        </p:txBody>
      </p:sp>
      <p:sp>
        <p:nvSpPr>
          <p:cNvPr id="13" name="Rectangle 12">
            <a:extLst>
              <a:ext uri="{FF2B5EF4-FFF2-40B4-BE49-F238E27FC236}">
                <a16:creationId xmlns:a16="http://schemas.microsoft.com/office/drawing/2014/main" id="{D9A18004-708D-FF44-8F06-56BD95732479}"/>
              </a:ext>
            </a:extLst>
          </p:cNvPr>
          <p:cNvSpPr/>
          <p:nvPr/>
        </p:nvSpPr>
        <p:spPr>
          <a:xfrm>
            <a:off x="9648290" y="6359605"/>
            <a:ext cx="1705510" cy="102840"/>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3C3AC442-8774-194D-A347-1AAB52A32302}"/>
              </a:ext>
            </a:extLst>
          </p:cNvPr>
          <p:cNvPicPr>
            <a:picLocks noChangeAspect="1"/>
          </p:cNvPicPr>
          <p:nvPr/>
        </p:nvPicPr>
        <p:blipFill>
          <a:blip r:embed="rId2"/>
          <a:stretch>
            <a:fillRect/>
          </a:stretch>
        </p:blipFill>
        <p:spPr>
          <a:xfrm>
            <a:off x="10228055" y="4898817"/>
            <a:ext cx="1902031" cy="1902031"/>
          </a:xfrm>
          <a:prstGeom prst="rect">
            <a:avLst/>
          </a:prstGeom>
        </p:spPr>
      </p:pic>
    </p:spTree>
    <p:extLst>
      <p:ext uri="{BB962C8B-B14F-4D97-AF65-F5344CB8AC3E}">
        <p14:creationId xmlns:p14="http://schemas.microsoft.com/office/powerpoint/2010/main" val="296652493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4ADB7-14C9-114F-9D36-7EEE9FC694D1}"/>
              </a:ext>
            </a:extLst>
          </p:cNvPr>
          <p:cNvSpPr>
            <a:spLocks noGrp="1"/>
          </p:cNvSpPr>
          <p:nvPr>
            <p:ph type="title"/>
          </p:nvPr>
        </p:nvSpPr>
        <p:spPr>
          <a:xfrm>
            <a:off x="838200" y="2766219"/>
            <a:ext cx="10515600" cy="1325563"/>
          </a:xfrm>
        </p:spPr>
        <p:txBody>
          <a:bodyPr/>
          <a:lstStyle/>
          <a:p>
            <a:pPr algn="ctr"/>
            <a:r>
              <a:rPr lang="en-US" dirty="0"/>
              <a:t>Android</a:t>
            </a:r>
          </a:p>
        </p:txBody>
      </p:sp>
      <p:pic>
        <p:nvPicPr>
          <p:cNvPr id="4" name="Picture 3">
            <a:extLst>
              <a:ext uri="{FF2B5EF4-FFF2-40B4-BE49-F238E27FC236}">
                <a16:creationId xmlns:a16="http://schemas.microsoft.com/office/drawing/2014/main" id="{90AC2427-8F79-9048-9AA2-8AFAD09B8A2B}"/>
              </a:ext>
            </a:extLst>
          </p:cNvPr>
          <p:cNvPicPr>
            <a:picLocks noChangeAspect="1"/>
          </p:cNvPicPr>
          <p:nvPr/>
        </p:nvPicPr>
        <p:blipFill>
          <a:blip r:embed="rId2"/>
          <a:stretch>
            <a:fillRect/>
          </a:stretch>
        </p:blipFill>
        <p:spPr>
          <a:xfrm>
            <a:off x="10228055" y="4898817"/>
            <a:ext cx="1902031" cy="1902031"/>
          </a:xfrm>
          <a:prstGeom prst="rect">
            <a:avLst/>
          </a:prstGeom>
        </p:spPr>
      </p:pic>
    </p:spTree>
    <p:extLst>
      <p:ext uri="{BB962C8B-B14F-4D97-AF65-F5344CB8AC3E}">
        <p14:creationId xmlns:p14="http://schemas.microsoft.com/office/powerpoint/2010/main" val="213367465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6A196-9392-364A-ABF5-FFE68DBD1BF0}"/>
              </a:ext>
            </a:extLst>
          </p:cNvPr>
          <p:cNvSpPr>
            <a:spLocks noGrp="1"/>
          </p:cNvSpPr>
          <p:nvPr>
            <p:ph type="title"/>
          </p:nvPr>
        </p:nvSpPr>
        <p:spPr/>
        <p:txBody>
          <a:bodyPr/>
          <a:lstStyle/>
          <a:p>
            <a:r>
              <a:rPr lang="en-US" dirty="0"/>
              <a:t>Android Pie Support</a:t>
            </a:r>
          </a:p>
        </p:txBody>
      </p:sp>
      <p:sp>
        <p:nvSpPr>
          <p:cNvPr id="3" name="Content Placeholder 2">
            <a:extLst>
              <a:ext uri="{FF2B5EF4-FFF2-40B4-BE49-F238E27FC236}">
                <a16:creationId xmlns:a16="http://schemas.microsoft.com/office/drawing/2014/main" id="{755A4752-23F0-9940-BCBD-16C7188EF062}"/>
              </a:ext>
            </a:extLst>
          </p:cNvPr>
          <p:cNvSpPr>
            <a:spLocks noGrp="1"/>
          </p:cNvSpPr>
          <p:nvPr>
            <p:ph idx="1"/>
          </p:nvPr>
        </p:nvSpPr>
        <p:spPr>
          <a:xfrm>
            <a:off x="838200" y="1825625"/>
            <a:ext cx="10515600" cy="4351338"/>
          </a:xfrm>
        </p:spPr>
        <p:txBody>
          <a:bodyPr/>
          <a:lstStyle/>
          <a:p>
            <a:r>
              <a:rPr lang="en-US" dirty="0"/>
              <a:t>Display Cutout Support</a:t>
            </a:r>
          </a:p>
          <a:p>
            <a:r>
              <a:rPr lang="en-US" dirty="0"/>
              <a:t>Notifications Enhancements</a:t>
            </a:r>
          </a:p>
          <a:p>
            <a:r>
              <a:rPr lang="en-US" dirty="0"/>
              <a:t>Indoor Positioning</a:t>
            </a:r>
          </a:p>
          <a:p>
            <a:endParaRPr lang="en-US" dirty="0"/>
          </a:p>
        </p:txBody>
      </p:sp>
      <p:pic>
        <p:nvPicPr>
          <p:cNvPr id="5" name="Picture 4">
            <a:extLst>
              <a:ext uri="{FF2B5EF4-FFF2-40B4-BE49-F238E27FC236}">
                <a16:creationId xmlns:a16="http://schemas.microsoft.com/office/drawing/2014/main" id="{6E412BF8-166C-B04C-BBDE-7037E14AA2B8}"/>
              </a:ext>
            </a:extLst>
          </p:cNvPr>
          <p:cNvPicPr>
            <a:picLocks noChangeAspect="1"/>
          </p:cNvPicPr>
          <p:nvPr/>
        </p:nvPicPr>
        <p:blipFill>
          <a:blip r:embed="rId2"/>
          <a:stretch>
            <a:fillRect/>
          </a:stretch>
        </p:blipFill>
        <p:spPr>
          <a:xfrm>
            <a:off x="10228055" y="4898817"/>
            <a:ext cx="1902031" cy="1902031"/>
          </a:xfrm>
          <a:prstGeom prst="rect">
            <a:avLst/>
          </a:prstGeom>
        </p:spPr>
      </p:pic>
      <p:pic>
        <p:nvPicPr>
          <p:cNvPr id="6" name="Picture 5">
            <a:extLst>
              <a:ext uri="{FF2B5EF4-FFF2-40B4-BE49-F238E27FC236}">
                <a16:creationId xmlns:a16="http://schemas.microsoft.com/office/drawing/2014/main" id="{CF64BA06-B6A9-E543-BA92-432564F4C342}"/>
              </a:ext>
            </a:extLst>
          </p:cNvPr>
          <p:cNvPicPr>
            <a:picLocks noChangeAspect="1"/>
          </p:cNvPicPr>
          <p:nvPr/>
        </p:nvPicPr>
        <p:blipFill>
          <a:blip r:embed="rId3"/>
          <a:stretch>
            <a:fillRect/>
          </a:stretch>
        </p:blipFill>
        <p:spPr>
          <a:xfrm>
            <a:off x="-408372" y="4420036"/>
            <a:ext cx="4284740" cy="2710754"/>
          </a:xfrm>
          <a:prstGeom prst="rect">
            <a:avLst/>
          </a:prstGeom>
        </p:spPr>
      </p:pic>
      <p:pic>
        <p:nvPicPr>
          <p:cNvPr id="7" name="Picture 6">
            <a:extLst>
              <a:ext uri="{FF2B5EF4-FFF2-40B4-BE49-F238E27FC236}">
                <a16:creationId xmlns:a16="http://schemas.microsoft.com/office/drawing/2014/main" id="{3C5E4A20-AF18-8B47-9C39-CA5E2FFBCDB5}"/>
              </a:ext>
            </a:extLst>
          </p:cNvPr>
          <p:cNvPicPr>
            <a:picLocks noChangeAspect="1"/>
          </p:cNvPicPr>
          <p:nvPr/>
        </p:nvPicPr>
        <p:blipFill>
          <a:blip r:embed="rId4"/>
          <a:stretch>
            <a:fillRect/>
          </a:stretch>
        </p:blipFill>
        <p:spPr>
          <a:xfrm>
            <a:off x="7047712" y="929656"/>
            <a:ext cx="3491156" cy="1422646"/>
          </a:xfrm>
          <a:prstGeom prst="rect">
            <a:avLst/>
          </a:prstGeom>
        </p:spPr>
      </p:pic>
      <p:pic>
        <p:nvPicPr>
          <p:cNvPr id="8" name="Picture 7">
            <a:extLst>
              <a:ext uri="{FF2B5EF4-FFF2-40B4-BE49-F238E27FC236}">
                <a16:creationId xmlns:a16="http://schemas.microsoft.com/office/drawing/2014/main" id="{D74619A8-986F-5046-BF6A-E330112230D7}"/>
              </a:ext>
            </a:extLst>
          </p:cNvPr>
          <p:cNvPicPr>
            <a:picLocks noChangeAspect="1"/>
          </p:cNvPicPr>
          <p:nvPr/>
        </p:nvPicPr>
        <p:blipFill>
          <a:blip r:embed="rId5"/>
          <a:stretch>
            <a:fillRect/>
          </a:stretch>
        </p:blipFill>
        <p:spPr>
          <a:xfrm>
            <a:off x="7778327" y="2543638"/>
            <a:ext cx="2029926" cy="1524982"/>
          </a:xfrm>
          <a:prstGeom prst="rect">
            <a:avLst/>
          </a:prstGeom>
        </p:spPr>
      </p:pic>
      <p:pic>
        <p:nvPicPr>
          <p:cNvPr id="9" name="Picture 8">
            <a:extLst>
              <a:ext uri="{FF2B5EF4-FFF2-40B4-BE49-F238E27FC236}">
                <a16:creationId xmlns:a16="http://schemas.microsoft.com/office/drawing/2014/main" id="{391F744F-80DD-BF43-BA6F-A94152106A2F}"/>
              </a:ext>
            </a:extLst>
          </p:cNvPr>
          <p:cNvPicPr>
            <a:picLocks noChangeAspect="1"/>
          </p:cNvPicPr>
          <p:nvPr/>
        </p:nvPicPr>
        <p:blipFill>
          <a:blip r:embed="rId6"/>
          <a:stretch>
            <a:fillRect/>
          </a:stretch>
        </p:blipFill>
        <p:spPr>
          <a:xfrm>
            <a:off x="7530621" y="4259956"/>
            <a:ext cx="2525339" cy="1979234"/>
          </a:xfrm>
          <a:prstGeom prst="rect">
            <a:avLst/>
          </a:prstGeom>
        </p:spPr>
      </p:pic>
    </p:spTree>
    <p:extLst>
      <p:ext uri="{BB962C8B-B14F-4D97-AF65-F5344CB8AC3E}">
        <p14:creationId xmlns:p14="http://schemas.microsoft.com/office/powerpoint/2010/main" val="75426827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FC80B-40AA-0C4E-B7B5-FF175648B463}"/>
              </a:ext>
            </a:extLst>
          </p:cNvPr>
          <p:cNvSpPr>
            <a:spLocks noGrp="1"/>
          </p:cNvSpPr>
          <p:nvPr>
            <p:ph type="title"/>
          </p:nvPr>
        </p:nvSpPr>
        <p:spPr/>
        <p:txBody>
          <a:bodyPr/>
          <a:lstStyle/>
          <a:p>
            <a:r>
              <a:rPr lang="en-US" dirty="0"/>
              <a:t>Android Emulator Hyper V on Windows</a:t>
            </a:r>
          </a:p>
        </p:txBody>
      </p:sp>
      <p:sp>
        <p:nvSpPr>
          <p:cNvPr id="3" name="Content Placeholder 2">
            <a:extLst>
              <a:ext uri="{FF2B5EF4-FFF2-40B4-BE49-F238E27FC236}">
                <a16:creationId xmlns:a16="http://schemas.microsoft.com/office/drawing/2014/main" id="{FACAF11A-65B2-0C4C-9307-42548E38B58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DBEDD22-CF7E-E342-BF13-A2E80EB7A4E2}"/>
              </a:ext>
            </a:extLst>
          </p:cNvPr>
          <p:cNvPicPr>
            <a:picLocks noChangeAspect="1"/>
          </p:cNvPicPr>
          <p:nvPr/>
        </p:nvPicPr>
        <p:blipFill>
          <a:blip r:embed="rId2"/>
          <a:stretch>
            <a:fillRect/>
          </a:stretch>
        </p:blipFill>
        <p:spPr>
          <a:xfrm>
            <a:off x="4352599" y="1666608"/>
            <a:ext cx="3486801" cy="4669371"/>
          </a:xfrm>
          <a:prstGeom prst="rect">
            <a:avLst/>
          </a:prstGeom>
        </p:spPr>
      </p:pic>
      <p:pic>
        <p:nvPicPr>
          <p:cNvPr id="5" name="Picture 4">
            <a:extLst>
              <a:ext uri="{FF2B5EF4-FFF2-40B4-BE49-F238E27FC236}">
                <a16:creationId xmlns:a16="http://schemas.microsoft.com/office/drawing/2014/main" id="{A2F6AC86-EA1C-C246-82F2-85C591F75F50}"/>
              </a:ext>
            </a:extLst>
          </p:cNvPr>
          <p:cNvPicPr>
            <a:picLocks noChangeAspect="1"/>
          </p:cNvPicPr>
          <p:nvPr/>
        </p:nvPicPr>
        <p:blipFill>
          <a:blip r:embed="rId3"/>
          <a:stretch>
            <a:fillRect/>
          </a:stretch>
        </p:blipFill>
        <p:spPr>
          <a:xfrm>
            <a:off x="10228055" y="4898817"/>
            <a:ext cx="1902031" cy="1902031"/>
          </a:xfrm>
          <a:prstGeom prst="rect">
            <a:avLst/>
          </a:prstGeom>
        </p:spPr>
      </p:pic>
    </p:spTree>
    <p:extLst>
      <p:ext uri="{BB962C8B-B14F-4D97-AF65-F5344CB8AC3E}">
        <p14:creationId xmlns:p14="http://schemas.microsoft.com/office/powerpoint/2010/main" val="111979010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4AC86-2913-0E44-9AF2-D5DE49E764E2}"/>
              </a:ext>
            </a:extLst>
          </p:cNvPr>
          <p:cNvSpPr>
            <a:spLocks noGrp="1"/>
          </p:cNvSpPr>
          <p:nvPr>
            <p:ph type="title"/>
          </p:nvPr>
        </p:nvSpPr>
        <p:spPr/>
        <p:txBody>
          <a:bodyPr/>
          <a:lstStyle/>
          <a:p>
            <a:r>
              <a:rPr lang="en-US" dirty="0"/>
              <a:t>Improvements on Build Time</a:t>
            </a:r>
          </a:p>
        </p:txBody>
      </p:sp>
      <p:sp>
        <p:nvSpPr>
          <p:cNvPr id="3" name="Content Placeholder 2">
            <a:extLst>
              <a:ext uri="{FF2B5EF4-FFF2-40B4-BE49-F238E27FC236}">
                <a16:creationId xmlns:a16="http://schemas.microsoft.com/office/drawing/2014/main" id="{6246DF0D-D7B9-7F4F-A135-02B306858E0E}"/>
              </a:ext>
            </a:extLst>
          </p:cNvPr>
          <p:cNvSpPr>
            <a:spLocks noGrp="1"/>
          </p:cNvSpPr>
          <p:nvPr>
            <p:ph idx="1"/>
          </p:nvPr>
        </p:nvSpPr>
        <p:spPr/>
        <p:txBody>
          <a:bodyPr/>
          <a:lstStyle/>
          <a:p>
            <a:r>
              <a:rPr lang="en-US" dirty="0"/>
              <a:t>Smart Hotel 360 Demo App.</a:t>
            </a:r>
          </a:p>
          <a:p>
            <a:pPr lvl="1"/>
            <a:r>
              <a:rPr lang="en-US" dirty="0"/>
              <a:t>25 lines of code</a:t>
            </a:r>
          </a:p>
          <a:p>
            <a:pPr lvl="1"/>
            <a:r>
              <a:rPr lang="en-US" dirty="0"/>
              <a:t>99 NuGet packages</a:t>
            </a:r>
          </a:p>
          <a:p>
            <a:pPr lvl="1"/>
            <a:r>
              <a:rPr lang="en-US" dirty="0"/>
              <a:t>32 XAML Screens</a:t>
            </a:r>
          </a:p>
          <a:p>
            <a:pPr lvl="1"/>
            <a:r>
              <a:rPr lang="en-US" dirty="0"/>
              <a:t>from 2:15s(Current Release) to 0:57s(Master Branch)</a:t>
            </a:r>
          </a:p>
          <a:p>
            <a:pPr lvl="1"/>
            <a:endParaRPr lang="en-US" dirty="0"/>
          </a:p>
          <a:p>
            <a:r>
              <a:rPr lang="en-US" dirty="0" err="1"/>
              <a:t>Xamarin.Android.Lite</a:t>
            </a:r>
            <a:r>
              <a:rPr lang="en-US" dirty="0"/>
              <a:t> (</a:t>
            </a:r>
            <a:r>
              <a:rPr lang="en-US" dirty="0" err="1"/>
              <a:t>PoC</a:t>
            </a:r>
            <a:r>
              <a:rPr lang="en-US" dirty="0"/>
              <a:t>)</a:t>
            </a:r>
          </a:p>
          <a:p>
            <a:pPr lvl="1"/>
            <a:r>
              <a:rPr lang="en-US" dirty="0"/>
              <a:t>Rebuild and Run in 3 seconds</a:t>
            </a:r>
          </a:p>
          <a:p>
            <a:endParaRPr lang="en-US" dirty="0"/>
          </a:p>
        </p:txBody>
      </p:sp>
      <p:pic>
        <p:nvPicPr>
          <p:cNvPr id="4" name="Picture 3">
            <a:extLst>
              <a:ext uri="{FF2B5EF4-FFF2-40B4-BE49-F238E27FC236}">
                <a16:creationId xmlns:a16="http://schemas.microsoft.com/office/drawing/2014/main" id="{F673A566-1CE6-6842-B62B-6F92CA2EB510}"/>
              </a:ext>
            </a:extLst>
          </p:cNvPr>
          <p:cNvPicPr>
            <a:picLocks noChangeAspect="1"/>
          </p:cNvPicPr>
          <p:nvPr/>
        </p:nvPicPr>
        <p:blipFill>
          <a:blip r:embed="rId2"/>
          <a:stretch>
            <a:fillRect/>
          </a:stretch>
        </p:blipFill>
        <p:spPr>
          <a:xfrm>
            <a:off x="10228055" y="4898817"/>
            <a:ext cx="1902031" cy="1902031"/>
          </a:xfrm>
          <a:prstGeom prst="rect">
            <a:avLst/>
          </a:prstGeom>
        </p:spPr>
      </p:pic>
      <p:pic>
        <p:nvPicPr>
          <p:cNvPr id="5" name="Picture 4">
            <a:extLst>
              <a:ext uri="{FF2B5EF4-FFF2-40B4-BE49-F238E27FC236}">
                <a16:creationId xmlns:a16="http://schemas.microsoft.com/office/drawing/2014/main" id="{CAF8333C-F8D3-244A-ADF2-E5A3C76A8EB7}"/>
              </a:ext>
            </a:extLst>
          </p:cNvPr>
          <p:cNvPicPr>
            <a:picLocks noChangeAspect="1"/>
          </p:cNvPicPr>
          <p:nvPr/>
        </p:nvPicPr>
        <p:blipFill>
          <a:blip r:embed="rId3"/>
          <a:stretch>
            <a:fillRect/>
          </a:stretch>
        </p:blipFill>
        <p:spPr>
          <a:xfrm>
            <a:off x="9587271" y="29612"/>
            <a:ext cx="2604729" cy="2344256"/>
          </a:xfrm>
          <a:prstGeom prst="rect">
            <a:avLst/>
          </a:prstGeom>
        </p:spPr>
      </p:pic>
    </p:spTree>
    <p:extLst>
      <p:ext uri="{BB962C8B-B14F-4D97-AF65-F5344CB8AC3E}">
        <p14:creationId xmlns:p14="http://schemas.microsoft.com/office/powerpoint/2010/main" val="95536903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6EF26-AF42-4241-B168-FB3A0D30E3B3}"/>
              </a:ext>
            </a:extLst>
          </p:cNvPr>
          <p:cNvSpPr>
            <a:spLocks noGrp="1"/>
          </p:cNvSpPr>
          <p:nvPr>
            <p:ph type="title"/>
          </p:nvPr>
        </p:nvSpPr>
        <p:spPr/>
        <p:txBody>
          <a:bodyPr/>
          <a:lstStyle/>
          <a:p>
            <a:r>
              <a:rPr lang="en-US" dirty="0"/>
              <a:t>And More…</a:t>
            </a:r>
          </a:p>
        </p:txBody>
      </p:sp>
      <p:sp>
        <p:nvSpPr>
          <p:cNvPr id="3" name="Content Placeholder 2">
            <a:extLst>
              <a:ext uri="{FF2B5EF4-FFF2-40B4-BE49-F238E27FC236}">
                <a16:creationId xmlns:a16="http://schemas.microsoft.com/office/drawing/2014/main" id="{E043E4BF-4623-FF4A-82F1-6EA4072D74CB}"/>
              </a:ext>
            </a:extLst>
          </p:cNvPr>
          <p:cNvSpPr>
            <a:spLocks noGrp="1"/>
          </p:cNvSpPr>
          <p:nvPr>
            <p:ph idx="1"/>
          </p:nvPr>
        </p:nvSpPr>
        <p:spPr/>
        <p:txBody>
          <a:bodyPr/>
          <a:lstStyle/>
          <a:p>
            <a:r>
              <a:rPr lang="en-US" dirty="0"/>
              <a:t>AXML Tools for Preview Data</a:t>
            </a:r>
          </a:p>
          <a:p>
            <a:r>
              <a:rPr lang="en-US" dirty="0"/>
              <a:t>Split Editor</a:t>
            </a:r>
          </a:p>
          <a:p>
            <a:r>
              <a:rPr lang="en-US" dirty="0"/>
              <a:t>Automatic SDK Management</a:t>
            </a:r>
          </a:p>
        </p:txBody>
      </p:sp>
      <p:pic>
        <p:nvPicPr>
          <p:cNvPr id="4" name="Picture 3">
            <a:extLst>
              <a:ext uri="{FF2B5EF4-FFF2-40B4-BE49-F238E27FC236}">
                <a16:creationId xmlns:a16="http://schemas.microsoft.com/office/drawing/2014/main" id="{D389E43C-B236-2B41-BE09-F84874803698}"/>
              </a:ext>
            </a:extLst>
          </p:cNvPr>
          <p:cNvPicPr>
            <a:picLocks noChangeAspect="1"/>
          </p:cNvPicPr>
          <p:nvPr/>
        </p:nvPicPr>
        <p:blipFill>
          <a:blip r:embed="rId2"/>
          <a:stretch>
            <a:fillRect/>
          </a:stretch>
        </p:blipFill>
        <p:spPr>
          <a:xfrm>
            <a:off x="6319466" y="553905"/>
            <a:ext cx="6895856" cy="3634638"/>
          </a:xfrm>
          <a:prstGeom prst="rect">
            <a:avLst/>
          </a:prstGeom>
        </p:spPr>
      </p:pic>
      <p:pic>
        <p:nvPicPr>
          <p:cNvPr id="5" name="Picture 4">
            <a:extLst>
              <a:ext uri="{FF2B5EF4-FFF2-40B4-BE49-F238E27FC236}">
                <a16:creationId xmlns:a16="http://schemas.microsoft.com/office/drawing/2014/main" id="{763755DA-D2AF-5346-BB9C-94EE266D4118}"/>
              </a:ext>
            </a:extLst>
          </p:cNvPr>
          <p:cNvPicPr>
            <a:picLocks noChangeAspect="1"/>
          </p:cNvPicPr>
          <p:nvPr/>
        </p:nvPicPr>
        <p:blipFill>
          <a:blip r:embed="rId3"/>
          <a:stretch>
            <a:fillRect/>
          </a:stretch>
        </p:blipFill>
        <p:spPr>
          <a:xfrm>
            <a:off x="1303274" y="4297272"/>
            <a:ext cx="3154670" cy="2038226"/>
          </a:xfrm>
          <a:prstGeom prst="rect">
            <a:avLst/>
          </a:prstGeom>
        </p:spPr>
      </p:pic>
      <p:pic>
        <p:nvPicPr>
          <p:cNvPr id="6" name="Picture 5">
            <a:extLst>
              <a:ext uri="{FF2B5EF4-FFF2-40B4-BE49-F238E27FC236}">
                <a16:creationId xmlns:a16="http://schemas.microsoft.com/office/drawing/2014/main" id="{467EC64F-3FCC-6A4D-86BF-D3A0FF9CD21D}"/>
              </a:ext>
            </a:extLst>
          </p:cNvPr>
          <p:cNvPicPr>
            <a:picLocks noChangeAspect="1"/>
          </p:cNvPicPr>
          <p:nvPr/>
        </p:nvPicPr>
        <p:blipFill>
          <a:blip r:embed="rId4"/>
          <a:stretch>
            <a:fillRect/>
          </a:stretch>
        </p:blipFill>
        <p:spPr>
          <a:xfrm>
            <a:off x="10228055" y="4898817"/>
            <a:ext cx="1902031" cy="1902031"/>
          </a:xfrm>
          <a:prstGeom prst="rect">
            <a:avLst/>
          </a:prstGeom>
        </p:spPr>
      </p:pic>
    </p:spTree>
    <p:extLst>
      <p:ext uri="{BB962C8B-B14F-4D97-AF65-F5344CB8AC3E}">
        <p14:creationId xmlns:p14="http://schemas.microsoft.com/office/powerpoint/2010/main" val="62199176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4ADB7-14C9-114F-9D36-7EEE9FC694D1}"/>
              </a:ext>
            </a:extLst>
          </p:cNvPr>
          <p:cNvSpPr>
            <a:spLocks noGrp="1"/>
          </p:cNvSpPr>
          <p:nvPr>
            <p:ph type="title"/>
          </p:nvPr>
        </p:nvSpPr>
        <p:spPr>
          <a:xfrm>
            <a:off x="838200" y="2766219"/>
            <a:ext cx="10515600" cy="1325563"/>
          </a:xfrm>
        </p:spPr>
        <p:txBody>
          <a:bodyPr/>
          <a:lstStyle/>
          <a:p>
            <a:pPr algn="ctr"/>
            <a:r>
              <a:rPr lang="en-US" dirty="0"/>
              <a:t>iOS</a:t>
            </a:r>
          </a:p>
        </p:txBody>
      </p:sp>
      <p:pic>
        <p:nvPicPr>
          <p:cNvPr id="3" name="Picture 2">
            <a:extLst>
              <a:ext uri="{FF2B5EF4-FFF2-40B4-BE49-F238E27FC236}">
                <a16:creationId xmlns:a16="http://schemas.microsoft.com/office/drawing/2014/main" id="{71C13495-59FF-4B4E-B072-872CBB037CFB}"/>
              </a:ext>
            </a:extLst>
          </p:cNvPr>
          <p:cNvPicPr>
            <a:picLocks noChangeAspect="1"/>
          </p:cNvPicPr>
          <p:nvPr/>
        </p:nvPicPr>
        <p:blipFill>
          <a:blip r:embed="rId2"/>
          <a:stretch>
            <a:fillRect/>
          </a:stretch>
        </p:blipFill>
        <p:spPr>
          <a:xfrm>
            <a:off x="10228055" y="4898817"/>
            <a:ext cx="1902031" cy="1902031"/>
          </a:xfrm>
          <a:prstGeom prst="rect">
            <a:avLst/>
          </a:prstGeom>
        </p:spPr>
      </p:pic>
    </p:spTree>
    <p:extLst>
      <p:ext uri="{BB962C8B-B14F-4D97-AF65-F5344CB8AC3E}">
        <p14:creationId xmlns:p14="http://schemas.microsoft.com/office/powerpoint/2010/main" val="448294293"/>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884</TotalTime>
  <Words>419</Words>
  <Application>Microsoft Macintosh PowerPoint</Application>
  <PresentationFormat>Widescreen</PresentationFormat>
  <Paragraphs>77</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Segoe UI</vt:lpstr>
      <vt:lpstr>Office Theme</vt:lpstr>
      <vt:lpstr>.NET Conf Announcements for Mobile Developers</vt:lpstr>
      <vt:lpstr>.NET any developer, any app, any platform</vt:lpstr>
      <vt:lpstr>Topics</vt:lpstr>
      <vt:lpstr>Android</vt:lpstr>
      <vt:lpstr>Android Pie Support</vt:lpstr>
      <vt:lpstr>Android Emulator Hyper V on Windows</vt:lpstr>
      <vt:lpstr>Improvements on Build Time</vt:lpstr>
      <vt:lpstr>And More…</vt:lpstr>
      <vt:lpstr>iOS</vt:lpstr>
      <vt:lpstr>iOS 12 / Xcode 10 Support</vt:lpstr>
      <vt:lpstr>ARKit 2.0</vt:lpstr>
      <vt:lpstr>And More…</vt:lpstr>
      <vt:lpstr>Xamarin.Forms</vt:lpstr>
      <vt:lpstr>New Version Release 3.2.0</vt:lpstr>
      <vt:lpstr>Forms Shell</vt:lpstr>
      <vt:lpstr>CollectionView &amp; CarouselView</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Conf Announcements for Mobile Developers</dc:title>
  <dc:creator>Alejandro Ruiz</dc:creator>
  <cp:lastModifiedBy>Alejandro Ruiz</cp:lastModifiedBy>
  <cp:revision>21</cp:revision>
  <dcterms:created xsi:type="dcterms:W3CDTF">2018-09-23T18:58:42Z</dcterms:created>
  <dcterms:modified xsi:type="dcterms:W3CDTF">2018-09-26T05:14:55Z</dcterms:modified>
</cp:coreProperties>
</file>